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44"/>
  </p:notesMasterIdLst>
  <p:sldIdLst>
    <p:sldId id="256" r:id="rId2"/>
    <p:sldId id="313" r:id="rId3"/>
    <p:sldId id="257" r:id="rId4"/>
    <p:sldId id="259" r:id="rId5"/>
    <p:sldId id="270" r:id="rId6"/>
    <p:sldId id="275" r:id="rId7"/>
    <p:sldId id="261" r:id="rId8"/>
    <p:sldId id="273" r:id="rId9"/>
    <p:sldId id="277" r:id="rId10"/>
    <p:sldId id="304" r:id="rId11"/>
    <p:sldId id="271" r:id="rId12"/>
    <p:sldId id="272" r:id="rId13"/>
    <p:sldId id="278" r:id="rId14"/>
    <p:sldId id="279" r:id="rId15"/>
    <p:sldId id="280" r:id="rId16"/>
    <p:sldId id="274" r:id="rId17"/>
    <p:sldId id="281" r:id="rId18"/>
    <p:sldId id="288" r:id="rId19"/>
    <p:sldId id="289" r:id="rId20"/>
    <p:sldId id="276" r:id="rId21"/>
    <p:sldId id="262" r:id="rId22"/>
    <p:sldId id="305" r:id="rId23"/>
    <p:sldId id="263" r:id="rId24"/>
    <p:sldId id="282" r:id="rId25"/>
    <p:sldId id="268" r:id="rId26"/>
    <p:sldId id="284" r:id="rId27"/>
    <p:sldId id="286" r:id="rId28"/>
    <p:sldId id="292" r:id="rId29"/>
    <p:sldId id="295" r:id="rId30"/>
    <p:sldId id="296" r:id="rId31"/>
    <p:sldId id="293" r:id="rId32"/>
    <p:sldId id="294" r:id="rId33"/>
    <p:sldId id="297" r:id="rId34"/>
    <p:sldId id="301" r:id="rId35"/>
    <p:sldId id="299" r:id="rId36"/>
    <p:sldId id="300" r:id="rId37"/>
    <p:sldId id="312" r:id="rId38"/>
    <p:sldId id="308" r:id="rId39"/>
    <p:sldId id="309" r:id="rId40"/>
    <p:sldId id="310" r:id="rId41"/>
    <p:sldId id="311" r:id="rId42"/>
    <p:sldId id="30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067219-A540-CF45-81B9-F71DD1C058D9}" v="2527" dt="2025-03-03T06:46:10.6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3"/>
  </p:normalViewPr>
  <p:slideViewPr>
    <p:cSldViewPr snapToGrid="0">
      <p:cViewPr varScale="1">
        <p:scale>
          <a:sx n="113" d="100"/>
          <a:sy n="113" d="100"/>
        </p:scale>
        <p:origin x="54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6612E3-9162-4166-A8DF-3E78FE5ED08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C27B6855-CA23-4AAE-8D30-6126FF2E54F1}">
      <dgm:prSet/>
      <dgm:spPr/>
      <dgm:t>
        <a:bodyPr/>
        <a:lstStyle/>
        <a:p>
          <a:r>
            <a:rPr lang="en-US" b="0" i="0">
              <a:solidFill>
                <a:srgbClr val="374151"/>
              </a:solidFill>
              <a:effectLst/>
              <a:latin typeface="__foundersGrotesk_c3e0d2"/>
            </a:rPr>
            <a:t>To harness predictive modeling to extract meaningful insights from data using classification and regression algorithms.</a:t>
          </a:r>
          <a:endParaRPr lang="en-US"/>
        </a:p>
      </dgm:t>
    </dgm:pt>
    <dgm:pt modelId="{C0BD3652-BEB2-4647-A083-4B87A2A091AB}" type="parTrans" cxnId="{D64F8301-C5AF-4997-8216-36632249A22E}">
      <dgm:prSet/>
      <dgm:spPr/>
      <dgm:t>
        <a:bodyPr/>
        <a:lstStyle/>
        <a:p>
          <a:endParaRPr lang="en-US"/>
        </a:p>
      </dgm:t>
    </dgm:pt>
    <dgm:pt modelId="{E310BA6F-ECCD-43AF-BCA5-C9BA26CFB7D6}" type="sibTrans" cxnId="{D64F8301-C5AF-4997-8216-36632249A22E}">
      <dgm:prSet phldrT="1" phldr="0"/>
      <dgm:spPr/>
      <dgm:t>
        <a:bodyPr/>
        <a:lstStyle/>
        <a:p>
          <a:endParaRPr lang="en-US"/>
        </a:p>
      </dgm:t>
    </dgm:pt>
    <dgm:pt modelId="{DE693C4E-ACF3-4F08-B446-BA030096EE29}">
      <dgm:prSet/>
      <dgm:spPr/>
      <dgm:t>
        <a:bodyPr/>
        <a:lstStyle/>
        <a:p>
          <a:r>
            <a:rPr lang="en-US" b="1"/>
            <a:t>Classification dataset: </a:t>
          </a:r>
          <a:r>
            <a:rPr lang="en-US" b="0" i="0"/>
            <a:t>Naïve Bayes, Decision Tree, Random Forest, KNN, feature importance and conditional probability.</a:t>
          </a:r>
          <a:endParaRPr lang="en-US"/>
        </a:p>
      </dgm:t>
    </dgm:pt>
    <dgm:pt modelId="{3E4F19D0-C983-4D95-8833-A0FBD1F145D4}" type="parTrans" cxnId="{D1F08119-8F9F-4FE7-A081-49BE09935988}">
      <dgm:prSet/>
      <dgm:spPr/>
      <dgm:t>
        <a:bodyPr/>
        <a:lstStyle/>
        <a:p>
          <a:endParaRPr lang="en-US"/>
        </a:p>
      </dgm:t>
    </dgm:pt>
    <dgm:pt modelId="{9FA3E49C-162A-419F-A157-625434D8AA22}" type="sibTrans" cxnId="{D1F08119-8F9F-4FE7-A081-49BE09935988}">
      <dgm:prSet phldrT="2" phldr="0"/>
      <dgm:spPr/>
      <dgm:t>
        <a:bodyPr/>
        <a:lstStyle/>
        <a:p>
          <a:endParaRPr lang="en-US"/>
        </a:p>
      </dgm:t>
    </dgm:pt>
    <dgm:pt modelId="{3DBFCAD1-3CD4-421E-B3E6-2A064F3D88E1}">
      <dgm:prSet/>
      <dgm:spPr/>
      <dgm:t>
        <a:bodyPr/>
        <a:lstStyle/>
        <a:p>
          <a:r>
            <a:rPr lang="en-US" b="1" i="0"/>
            <a:t>Regression dataset: </a:t>
          </a:r>
          <a:r>
            <a:rPr lang="en-US" b="0" i="0"/>
            <a:t>linear and polynomial regression models to predict the values of a response (target) variable. </a:t>
          </a:r>
          <a:endParaRPr lang="en-US"/>
        </a:p>
      </dgm:t>
    </dgm:pt>
    <dgm:pt modelId="{B8186B5D-E943-4624-8B24-6A22E814E647}" type="parTrans" cxnId="{682481EF-FE0E-4D41-9F36-659B57D0CB2B}">
      <dgm:prSet/>
      <dgm:spPr/>
      <dgm:t>
        <a:bodyPr/>
        <a:lstStyle/>
        <a:p>
          <a:endParaRPr lang="en-US"/>
        </a:p>
      </dgm:t>
    </dgm:pt>
    <dgm:pt modelId="{E20943A7-8F92-48D0-BB05-C2DD804E8B84}" type="sibTrans" cxnId="{682481EF-FE0E-4D41-9F36-659B57D0CB2B}">
      <dgm:prSet phldrT="3" phldr="0"/>
      <dgm:spPr/>
      <dgm:t>
        <a:bodyPr/>
        <a:lstStyle/>
        <a:p>
          <a:endParaRPr lang="en-US"/>
        </a:p>
      </dgm:t>
    </dgm:pt>
    <dgm:pt modelId="{0A0CE136-BDF4-4A76-8526-A8EBD747E27F}">
      <dgm:prSet/>
      <dgm:spPr/>
      <dgm:t>
        <a:bodyPr/>
        <a:lstStyle/>
        <a:p>
          <a:r>
            <a:rPr lang="en-US" b="0" i="0">
              <a:solidFill>
                <a:srgbClr val="374151"/>
              </a:solidFill>
              <a:effectLst/>
              <a:latin typeface="__foundersGrotesk_c3e0d2"/>
            </a:rPr>
            <a:t>By the end, we aim to identify the most effective model and assess its generalization ability.</a:t>
          </a:r>
          <a:endParaRPr lang="en-US"/>
        </a:p>
      </dgm:t>
    </dgm:pt>
    <dgm:pt modelId="{FBEBFB0C-C9AE-4A64-9901-8E23CDCF902B}" type="parTrans" cxnId="{D70AB45E-2CF7-4C53-B480-3A941D59F4C1}">
      <dgm:prSet/>
      <dgm:spPr/>
      <dgm:t>
        <a:bodyPr/>
        <a:lstStyle/>
        <a:p>
          <a:endParaRPr lang="en-US"/>
        </a:p>
      </dgm:t>
    </dgm:pt>
    <dgm:pt modelId="{50C76B15-EEA8-469C-B237-B99A2F6A8067}" type="sibTrans" cxnId="{D70AB45E-2CF7-4C53-B480-3A941D59F4C1}">
      <dgm:prSet phldrT="4" phldr="0"/>
      <dgm:spPr/>
      <dgm:t>
        <a:bodyPr/>
        <a:lstStyle/>
        <a:p>
          <a:endParaRPr lang="en-US"/>
        </a:p>
      </dgm:t>
    </dgm:pt>
    <dgm:pt modelId="{A762F423-1DFC-8648-9ECF-F68A76DB37AA}" type="pres">
      <dgm:prSet presAssocID="{146612E3-9162-4166-A8DF-3E78FE5ED085}" presName="vert0" presStyleCnt="0">
        <dgm:presLayoutVars>
          <dgm:dir/>
          <dgm:animOne val="branch"/>
          <dgm:animLvl val="lvl"/>
        </dgm:presLayoutVars>
      </dgm:prSet>
      <dgm:spPr/>
    </dgm:pt>
    <dgm:pt modelId="{0EAEE6E1-80E2-764C-9FDE-44ABEA390E60}" type="pres">
      <dgm:prSet presAssocID="{C27B6855-CA23-4AAE-8D30-6126FF2E54F1}" presName="thickLine" presStyleLbl="alignNode1" presStyleIdx="0" presStyleCnt="4"/>
      <dgm:spPr/>
    </dgm:pt>
    <dgm:pt modelId="{F9816324-96BB-AC46-9D5B-85E6550A4B31}" type="pres">
      <dgm:prSet presAssocID="{C27B6855-CA23-4AAE-8D30-6126FF2E54F1}" presName="horz1" presStyleCnt="0"/>
      <dgm:spPr/>
    </dgm:pt>
    <dgm:pt modelId="{F580A9BC-B7E8-1B47-8AC4-E7549CCBAD4B}" type="pres">
      <dgm:prSet presAssocID="{C27B6855-CA23-4AAE-8D30-6126FF2E54F1}" presName="tx1" presStyleLbl="revTx" presStyleIdx="0" presStyleCnt="4"/>
      <dgm:spPr/>
    </dgm:pt>
    <dgm:pt modelId="{2297757D-62E5-F046-9136-F29042BFF536}" type="pres">
      <dgm:prSet presAssocID="{C27B6855-CA23-4AAE-8D30-6126FF2E54F1}" presName="vert1" presStyleCnt="0"/>
      <dgm:spPr/>
    </dgm:pt>
    <dgm:pt modelId="{7B59B68D-0D47-9948-9585-B49037613661}" type="pres">
      <dgm:prSet presAssocID="{DE693C4E-ACF3-4F08-B446-BA030096EE29}" presName="thickLine" presStyleLbl="alignNode1" presStyleIdx="1" presStyleCnt="4"/>
      <dgm:spPr/>
    </dgm:pt>
    <dgm:pt modelId="{D93EE78A-843B-BD47-8FF9-6791664E8C4F}" type="pres">
      <dgm:prSet presAssocID="{DE693C4E-ACF3-4F08-B446-BA030096EE29}" presName="horz1" presStyleCnt="0"/>
      <dgm:spPr/>
    </dgm:pt>
    <dgm:pt modelId="{24915F1D-9F86-644A-AC9A-464D3F49AF4B}" type="pres">
      <dgm:prSet presAssocID="{DE693C4E-ACF3-4F08-B446-BA030096EE29}" presName="tx1" presStyleLbl="revTx" presStyleIdx="1" presStyleCnt="4"/>
      <dgm:spPr/>
    </dgm:pt>
    <dgm:pt modelId="{E1C46517-E572-DC42-B12C-4D6D37BA4C6D}" type="pres">
      <dgm:prSet presAssocID="{DE693C4E-ACF3-4F08-B446-BA030096EE29}" presName="vert1" presStyleCnt="0"/>
      <dgm:spPr/>
    </dgm:pt>
    <dgm:pt modelId="{370A52F4-0917-2B43-8BF4-EE923E33ADA7}" type="pres">
      <dgm:prSet presAssocID="{3DBFCAD1-3CD4-421E-B3E6-2A064F3D88E1}" presName="thickLine" presStyleLbl="alignNode1" presStyleIdx="2" presStyleCnt="4"/>
      <dgm:spPr/>
    </dgm:pt>
    <dgm:pt modelId="{426B73E6-0C98-8747-9807-1211F579AE05}" type="pres">
      <dgm:prSet presAssocID="{3DBFCAD1-3CD4-421E-B3E6-2A064F3D88E1}" presName="horz1" presStyleCnt="0"/>
      <dgm:spPr/>
    </dgm:pt>
    <dgm:pt modelId="{8D21573E-4E76-8441-8434-963DC0A3F929}" type="pres">
      <dgm:prSet presAssocID="{3DBFCAD1-3CD4-421E-B3E6-2A064F3D88E1}" presName="tx1" presStyleLbl="revTx" presStyleIdx="2" presStyleCnt="4"/>
      <dgm:spPr/>
    </dgm:pt>
    <dgm:pt modelId="{BBFEBB9B-FF65-1646-82E6-49B38884C070}" type="pres">
      <dgm:prSet presAssocID="{3DBFCAD1-3CD4-421E-B3E6-2A064F3D88E1}" presName="vert1" presStyleCnt="0"/>
      <dgm:spPr/>
    </dgm:pt>
    <dgm:pt modelId="{7A58768B-0214-2C4A-A789-297B2AD9DF11}" type="pres">
      <dgm:prSet presAssocID="{0A0CE136-BDF4-4A76-8526-A8EBD747E27F}" presName="thickLine" presStyleLbl="alignNode1" presStyleIdx="3" presStyleCnt="4"/>
      <dgm:spPr/>
    </dgm:pt>
    <dgm:pt modelId="{3B4A6F13-0630-AE4E-99FF-C60D14082A25}" type="pres">
      <dgm:prSet presAssocID="{0A0CE136-BDF4-4A76-8526-A8EBD747E27F}" presName="horz1" presStyleCnt="0"/>
      <dgm:spPr/>
    </dgm:pt>
    <dgm:pt modelId="{D026EFA6-80E9-4945-BEED-D491B9CAB56A}" type="pres">
      <dgm:prSet presAssocID="{0A0CE136-BDF4-4A76-8526-A8EBD747E27F}" presName="tx1" presStyleLbl="revTx" presStyleIdx="3" presStyleCnt="4"/>
      <dgm:spPr/>
    </dgm:pt>
    <dgm:pt modelId="{05E29DB8-9F0F-EA42-A250-EDB3A22435F6}" type="pres">
      <dgm:prSet presAssocID="{0A0CE136-BDF4-4A76-8526-A8EBD747E27F}" presName="vert1" presStyleCnt="0"/>
      <dgm:spPr/>
    </dgm:pt>
  </dgm:ptLst>
  <dgm:cxnLst>
    <dgm:cxn modelId="{D64F8301-C5AF-4997-8216-36632249A22E}" srcId="{146612E3-9162-4166-A8DF-3E78FE5ED085}" destId="{C27B6855-CA23-4AAE-8D30-6126FF2E54F1}" srcOrd="0" destOrd="0" parTransId="{C0BD3652-BEB2-4647-A083-4B87A2A091AB}" sibTransId="{E310BA6F-ECCD-43AF-BCA5-C9BA26CFB7D6}"/>
    <dgm:cxn modelId="{D1F08119-8F9F-4FE7-A081-49BE09935988}" srcId="{146612E3-9162-4166-A8DF-3E78FE5ED085}" destId="{DE693C4E-ACF3-4F08-B446-BA030096EE29}" srcOrd="1" destOrd="0" parTransId="{3E4F19D0-C983-4D95-8833-A0FBD1F145D4}" sibTransId="{9FA3E49C-162A-419F-A157-625434D8AA22}"/>
    <dgm:cxn modelId="{00A9DF5C-AF71-244C-9DC7-1FB6B2481EB0}" type="presOf" srcId="{3DBFCAD1-3CD4-421E-B3E6-2A064F3D88E1}" destId="{8D21573E-4E76-8441-8434-963DC0A3F929}" srcOrd="0" destOrd="0" presId="urn:microsoft.com/office/officeart/2008/layout/LinedList"/>
    <dgm:cxn modelId="{D70AB45E-2CF7-4C53-B480-3A941D59F4C1}" srcId="{146612E3-9162-4166-A8DF-3E78FE5ED085}" destId="{0A0CE136-BDF4-4A76-8526-A8EBD747E27F}" srcOrd="3" destOrd="0" parTransId="{FBEBFB0C-C9AE-4A64-9901-8E23CDCF902B}" sibTransId="{50C76B15-EEA8-469C-B237-B99A2F6A8067}"/>
    <dgm:cxn modelId="{9BAFD87C-9E0C-CA4D-AAAC-2A249E9E8F89}" type="presOf" srcId="{C27B6855-CA23-4AAE-8D30-6126FF2E54F1}" destId="{F580A9BC-B7E8-1B47-8AC4-E7549CCBAD4B}" srcOrd="0" destOrd="0" presId="urn:microsoft.com/office/officeart/2008/layout/LinedList"/>
    <dgm:cxn modelId="{97D97B99-E2FE-BE48-A62A-7DD7B50BFF63}" type="presOf" srcId="{146612E3-9162-4166-A8DF-3E78FE5ED085}" destId="{A762F423-1DFC-8648-9ECF-F68A76DB37AA}" srcOrd="0" destOrd="0" presId="urn:microsoft.com/office/officeart/2008/layout/LinedList"/>
    <dgm:cxn modelId="{B3F7A49F-FBE3-8042-98FF-FBEB6A6A422C}" type="presOf" srcId="{DE693C4E-ACF3-4F08-B446-BA030096EE29}" destId="{24915F1D-9F86-644A-AC9A-464D3F49AF4B}" srcOrd="0" destOrd="0" presId="urn:microsoft.com/office/officeart/2008/layout/LinedList"/>
    <dgm:cxn modelId="{682481EF-FE0E-4D41-9F36-659B57D0CB2B}" srcId="{146612E3-9162-4166-A8DF-3E78FE5ED085}" destId="{3DBFCAD1-3CD4-421E-B3E6-2A064F3D88E1}" srcOrd="2" destOrd="0" parTransId="{B8186B5D-E943-4624-8B24-6A22E814E647}" sibTransId="{E20943A7-8F92-48D0-BB05-C2DD804E8B84}"/>
    <dgm:cxn modelId="{C47CEAFF-6759-0344-8D07-E91A2C91D4B7}" type="presOf" srcId="{0A0CE136-BDF4-4A76-8526-A8EBD747E27F}" destId="{D026EFA6-80E9-4945-BEED-D491B9CAB56A}" srcOrd="0" destOrd="0" presId="urn:microsoft.com/office/officeart/2008/layout/LinedList"/>
    <dgm:cxn modelId="{F65F1B7B-2829-DF46-B4F8-03CBD39FE962}" type="presParOf" srcId="{A762F423-1DFC-8648-9ECF-F68A76DB37AA}" destId="{0EAEE6E1-80E2-764C-9FDE-44ABEA390E60}" srcOrd="0" destOrd="0" presId="urn:microsoft.com/office/officeart/2008/layout/LinedList"/>
    <dgm:cxn modelId="{3D64CC13-198E-E042-8BCA-38C5B3DAD48D}" type="presParOf" srcId="{A762F423-1DFC-8648-9ECF-F68A76DB37AA}" destId="{F9816324-96BB-AC46-9D5B-85E6550A4B31}" srcOrd="1" destOrd="0" presId="urn:microsoft.com/office/officeart/2008/layout/LinedList"/>
    <dgm:cxn modelId="{9897ED88-5F40-6148-BECA-A47475065176}" type="presParOf" srcId="{F9816324-96BB-AC46-9D5B-85E6550A4B31}" destId="{F580A9BC-B7E8-1B47-8AC4-E7549CCBAD4B}" srcOrd="0" destOrd="0" presId="urn:microsoft.com/office/officeart/2008/layout/LinedList"/>
    <dgm:cxn modelId="{7F851D20-E1AF-FA46-BAAB-30896916300D}" type="presParOf" srcId="{F9816324-96BB-AC46-9D5B-85E6550A4B31}" destId="{2297757D-62E5-F046-9136-F29042BFF536}" srcOrd="1" destOrd="0" presId="urn:microsoft.com/office/officeart/2008/layout/LinedList"/>
    <dgm:cxn modelId="{A1F235F1-99A2-7845-9889-D718661E2814}" type="presParOf" srcId="{A762F423-1DFC-8648-9ECF-F68A76DB37AA}" destId="{7B59B68D-0D47-9948-9585-B49037613661}" srcOrd="2" destOrd="0" presId="urn:microsoft.com/office/officeart/2008/layout/LinedList"/>
    <dgm:cxn modelId="{D0000BB6-6C2E-4447-BA80-5C590DA925F6}" type="presParOf" srcId="{A762F423-1DFC-8648-9ECF-F68A76DB37AA}" destId="{D93EE78A-843B-BD47-8FF9-6791664E8C4F}" srcOrd="3" destOrd="0" presId="urn:microsoft.com/office/officeart/2008/layout/LinedList"/>
    <dgm:cxn modelId="{202459E6-71CA-AC46-8FF1-043C6E2E1102}" type="presParOf" srcId="{D93EE78A-843B-BD47-8FF9-6791664E8C4F}" destId="{24915F1D-9F86-644A-AC9A-464D3F49AF4B}" srcOrd="0" destOrd="0" presId="urn:microsoft.com/office/officeart/2008/layout/LinedList"/>
    <dgm:cxn modelId="{D5954959-782B-5840-911B-C09B22A2A165}" type="presParOf" srcId="{D93EE78A-843B-BD47-8FF9-6791664E8C4F}" destId="{E1C46517-E572-DC42-B12C-4D6D37BA4C6D}" srcOrd="1" destOrd="0" presId="urn:microsoft.com/office/officeart/2008/layout/LinedList"/>
    <dgm:cxn modelId="{A8DDC1F6-048E-0D4C-A75E-F43CA75AE8AD}" type="presParOf" srcId="{A762F423-1DFC-8648-9ECF-F68A76DB37AA}" destId="{370A52F4-0917-2B43-8BF4-EE923E33ADA7}" srcOrd="4" destOrd="0" presId="urn:microsoft.com/office/officeart/2008/layout/LinedList"/>
    <dgm:cxn modelId="{E55F9DD6-4F64-B54B-A9A4-A324B8B6CF61}" type="presParOf" srcId="{A762F423-1DFC-8648-9ECF-F68A76DB37AA}" destId="{426B73E6-0C98-8747-9807-1211F579AE05}" srcOrd="5" destOrd="0" presId="urn:microsoft.com/office/officeart/2008/layout/LinedList"/>
    <dgm:cxn modelId="{9FA08839-C8CC-B24D-864F-370BB9508A83}" type="presParOf" srcId="{426B73E6-0C98-8747-9807-1211F579AE05}" destId="{8D21573E-4E76-8441-8434-963DC0A3F929}" srcOrd="0" destOrd="0" presId="urn:microsoft.com/office/officeart/2008/layout/LinedList"/>
    <dgm:cxn modelId="{C4A97A10-F8D8-A740-B020-BE855A76B768}" type="presParOf" srcId="{426B73E6-0C98-8747-9807-1211F579AE05}" destId="{BBFEBB9B-FF65-1646-82E6-49B38884C070}" srcOrd="1" destOrd="0" presId="urn:microsoft.com/office/officeart/2008/layout/LinedList"/>
    <dgm:cxn modelId="{948BCA15-3DA1-274C-B1F9-867460CD5460}" type="presParOf" srcId="{A762F423-1DFC-8648-9ECF-F68A76DB37AA}" destId="{7A58768B-0214-2C4A-A789-297B2AD9DF11}" srcOrd="6" destOrd="0" presId="urn:microsoft.com/office/officeart/2008/layout/LinedList"/>
    <dgm:cxn modelId="{CA49E42F-5682-C14C-90D9-F357BA3FAA67}" type="presParOf" srcId="{A762F423-1DFC-8648-9ECF-F68A76DB37AA}" destId="{3B4A6F13-0630-AE4E-99FF-C60D14082A25}" srcOrd="7" destOrd="0" presId="urn:microsoft.com/office/officeart/2008/layout/LinedList"/>
    <dgm:cxn modelId="{F7A39A53-A844-5F45-8AA6-88CF3D391340}" type="presParOf" srcId="{3B4A6F13-0630-AE4E-99FF-C60D14082A25}" destId="{D026EFA6-80E9-4945-BEED-D491B9CAB56A}" srcOrd="0" destOrd="0" presId="urn:microsoft.com/office/officeart/2008/layout/LinedList"/>
    <dgm:cxn modelId="{E6D2BB96-446E-0841-AAC6-E9BD793115CA}" type="presParOf" srcId="{3B4A6F13-0630-AE4E-99FF-C60D14082A25}" destId="{05E29DB8-9F0F-EA42-A250-EDB3A22435F6}"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F84B33-282D-47CA-9039-9755BC8D55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8B2C16-70FD-419E-B7D7-83E448C0A917}">
      <dgm:prSet/>
      <dgm:spPr/>
      <dgm:t>
        <a:bodyPr/>
        <a:lstStyle/>
        <a:p>
          <a:r>
            <a:rPr lang="en-US" b="1"/>
            <a:t>Dataset Overview:</a:t>
          </a:r>
          <a:endParaRPr lang="en-US"/>
        </a:p>
      </dgm:t>
    </dgm:pt>
    <dgm:pt modelId="{1A3C26DA-240F-4E5D-B031-EB1DA75C02CA}" type="parTrans" cxnId="{6699F39D-0A96-4F84-B8A2-E30409161923}">
      <dgm:prSet/>
      <dgm:spPr/>
      <dgm:t>
        <a:bodyPr/>
        <a:lstStyle/>
        <a:p>
          <a:endParaRPr lang="en-US"/>
        </a:p>
      </dgm:t>
    </dgm:pt>
    <dgm:pt modelId="{C269ED5A-C2A7-4E3A-9D2B-668A39C2DDA4}" type="sibTrans" cxnId="{6699F39D-0A96-4F84-B8A2-E30409161923}">
      <dgm:prSet/>
      <dgm:spPr/>
      <dgm:t>
        <a:bodyPr/>
        <a:lstStyle/>
        <a:p>
          <a:endParaRPr lang="en-US"/>
        </a:p>
      </dgm:t>
    </dgm:pt>
    <dgm:pt modelId="{500929F5-CF93-4FE6-A782-A2BE31BBD333}">
      <dgm:prSet/>
      <dgm:spPr/>
      <dgm:t>
        <a:bodyPr/>
        <a:lstStyle/>
        <a:p>
          <a:r>
            <a:rPr lang="en-US"/>
            <a:t>We will be predicting customer churn where definition of the target variable is:</a:t>
          </a:r>
        </a:p>
      </dgm:t>
    </dgm:pt>
    <dgm:pt modelId="{F9306A44-277E-480F-9C39-9FBED14284BF}" type="parTrans" cxnId="{198D6499-AA52-461E-9198-D5F349096069}">
      <dgm:prSet/>
      <dgm:spPr/>
      <dgm:t>
        <a:bodyPr/>
        <a:lstStyle/>
        <a:p>
          <a:endParaRPr lang="en-US"/>
        </a:p>
      </dgm:t>
    </dgm:pt>
    <dgm:pt modelId="{4699CCA5-5875-41D5-8A17-37788C1F64E5}" type="sibTrans" cxnId="{198D6499-AA52-461E-9198-D5F349096069}">
      <dgm:prSet/>
      <dgm:spPr/>
      <dgm:t>
        <a:bodyPr/>
        <a:lstStyle/>
        <a:p>
          <a:endParaRPr lang="en-US"/>
        </a:p>
      </dgm:t>
    </dgm:pt>
    <dgm:pt modelId="{D90634EC-26DC-4237-8AB8-65F78729A414}">
      <dgm:prSet/>
      <dgm:spPr/>
      <dgm:t>
        <a:bodyPr/>
        <a:lstStyle/>
        <a:p>
          <a:r>
            <a:rPr lang="en-US"/>
            <a:t>Churn: 1 = Customer left, </a:t>
          </a:r>
        </a:p>
      </dgm:t>
    </dgm:pt>
    <dgm:pt modelId="{17CF1990-B53E-4D67-B32C-187283CAF9F4}" type="parTrans" cxnId="{E4F5F59C-3E89-4F45-98DE-373C7AB6E92D}">
      <dgm:prSet/>
      <dgm:spPr/>
      <dgm:t>
        <a:bodyPr/>
        <a:lstStyle/>
        <a:p>
          <a:endParaRPr lang="en-US"/>
        </a:p>
      </dgm:t>
    </dgm:pt>
    <dgm:pt modelId="{EC0C7B17-8B52-4D67-83EC-36D2D6E0AA68}" type="sibTrans" cxnId="{E4F5F59C-3E89-4F45-98DE-373C7AB6E92D}">
      <dgm:prSet/>
      <dgm:spPr/>
      <dgm:t>
        <a:bodyPr/>
        <a:lstStyle/>
        <a:p>
          <a:endParaRPr lang="en-US"/>
        </a:p>
      </dgm:t>
    </dgm:pt>
    <dgm:pt modelId="{262114E4-E5BC-4E58-B723-BE36A5A4F0C7}">
      <dgm:prSet/>
      <dgm:spPr/>
      <dgm:t>
        <a:bodyPr/>
        <a:lstStyle/>
        <a:p>
          <a:r>
            <a:rPr lang="en-US"/>
            <a:t>0 = Customer stayed.</a:t>
          </a:r>
        </a:p>
      </dgm:t>
    </dgm:pt>
    <dgm:pt modelId="{6C6DD7A8-2805-4282-812E-7E1D38DC48E9}" type="parTrans" cxnId="{C2CFB0C9-9BDE-4467-B6D9-7F3AECE54FA4}">
      <dgm:prSet/>
      <dgm:spPr/>
      <dgm:t>
        <a:bodyPr/>
        <a:lstStyle/>
        <a:p>
          <a:endParaRPr lang="en-US"/>
        </a:p>
      </dgm:t>
    </dgm:pt>
    <dgm:pt modelId="{27C352C9-35E3-4618-9E01-CCDC5E035E65}" type="sibTrans" cxnId="{C2CFB0C9-9BDE-4467-B6D9-7F3AECE54FA4}">
      <dgm:prSet/>
      <dgm:spPr/>
      <dgm:t>
        <a:bodyPr/>
        <a:lstStyle/>
        <a:p>
          <a:endParaRPr lang="en-US"/>
        </a:p>
      </dgm:t>
    </dgm:pt>
    <dgm:pt modelId="{E63B0E6A-FEDC-44B5-BB9C-906DB00DF9EC}">
      <dgm:prSet/>
      <dgm:spPr/>
      <dgm:t>
        <a:bodyPr/>
        <a:lstStyle/>
        <a:p>
          <a:r>
            <a:rPr lang="en-US" b="1"/>
            <a:t>Key Features:</a:t>
          </a:r>
          <a:endParaRPr lang="en-US"/>
        </a:p>
      </dgm:t>
    </dgm:pt>
    <dgm:pt modelId="{1DAE610B-0AF1-4014-924A-BEA3D9C3D437}" type="parTrans" cxnId="{4CD97FFD-90A5-43EA-8E30-6F162E87E927}">
      <dgm:prSet/>
      <dgm:spPr/>
      <dgm:t>
        <a:bodyPr/>
        <a:lstStyle/>
        <a:p>
          <a:endParaRPr lang="en-US"/>
        </a:p>
      </dgm:t>
    </dgm:pt>
    <dgm:pt modelId="{17ED75BC-F544-40BE-BE56-DCA9BF6C33E5}" type="sibTrans" cxnId="{4CD97FFD-90A5-43EA-8E30-6F162E87E927}">
      <dgm:prSet/>
      <dgm:spPr/>
      <dgm:t>
        <a:bodyPr/>
        <a:lstStyle/>
        <a:p>
          <a:endParaRPr lang="en-US"/>
        </a:p>
      </dgm:t>
    </dgm:pt>
    <dgm:pt modelId="{951D8C0A-7D55-4777-B291-CBB464DAA177}">
      <dgm:prSet/>
      <dgm:spPr/>
      <dgm:t>
        <a:bodyPr/>
        <a:lstStyle/>
        <a:p>
          <a:r>
            <a:rPr lang="en-US"/>
            <a:t>Demographics: Age of the customer.</a:t>
          </a:r>
        </a:p>
      </dgm:t>
    </dgm:pt>
    <dgm:pt modelId="{C9B3E5B0-CEE9-4D80-A7AC-ED78F4BD08C0}" type="parTrans" cxnId="{E9B9CF83-544B-42B9-AB41-598C2C9E7014}">
      <dgm:prSet/>
      <dgm:spPr/>
      <dgm:t>
        <a:bodyPr/>
        <a:lstStyle/>
        <a:p>
          <a:endParaRPr lang="en-US"/>
        </a:p>
      </dgm:t>
    </dgm:pt>
    <dgm:pt modelId="{9AA0A7D8-D38F-414C-B9CD-09E494480FB5}" type="sibTrans" cxnId="{E9B9CF83-544B-42B9-AB41-598C2C9E7014}">
      <dgm:prSet/>
      <dgm:spPr/>
      <dgm:t>
        <a:bodyPr/>
        <a:lstStyle/>
        <a:p>
          <a:endParaRPr lang="en-US"/>
        </a:p>
      </dgm:t>
    </dgm:pt>
    <dgm:pt modelId="{72D5FCA7-1C58-4F09-B726-5BA2E8ACD7FC}">
      <dgm:prSet/>
      <dgm:spPr/>
      <dgm:t>
        <a:bodyPr/>
        <a:lstStyle/>
        <a:p>
          <a:r>
            <a:rPr lang="en-US"/>
            <a:t>Subscription Details: Subscription length, contract type (one-year, two-year, month-to-month).</a:t>
          </a:r>
        </a:p>
      </dgm:t>
    </dgm:pt>
    <dgm:pt modelId="{7A470DAD-8C50-4CE2-AD8F-EF59348BD619}" type="parTrans" cxnId="{D1271EBF-2821-4DE0-894F-29BC085FFCBC}">
      <dgm:prSet/>
      <dgm:spPr/>
      <dgm:t>
        <a:bodyPr/>
        <a:lstStyle/>
        <a:p>
          <a:endParaRPr lang="en-US"/>
        </a:p>
      </dgm:t>
    </dgm:pt>
    <dgm:pt modelId="{F536D07F-599E-4ED5-AEC0-42E7D0835CBC}" type="sibTrans" cxnId="{D1271EBF-2821-4DE0-894F-29BC085FFCBC}">
      <dgm:prSet/>
      <dgm:spPr/>
      <dgm:t>
        <a:bodyPr/>
        <a:lstStyle/>
        <a:p>
          <a:endParaRPr lang="en-US"/>
        </a:p>
      </dgm:t>
    </dgm:pt>
    <dgm:pt modelId="{261789F1-B4EF-4575-B974-681D2A8CED55}">
      <dgm:prSet/>
      <dgm:spPr/>
      <dgm:t>
        <a:bodyPr/>
        <a:lstStyle/>
        <a:p>
          <a:r>
            <a:rPr lang="en-US"/>
            <a:t>Usage Behavior: Total data usage (GB), number of support calls.</a:t>
          </a:r>
        </a:p>
      </dgm:t>
    </dgm:pt>
    <dgm:pt modelId="{8421FDC9-2FD5-4666-9310-F2451019175E}" type="parTrans" cxnId="{1CEA7080-7268-48D1-B8A1-6FC59F6AEAFB}">
      <dgm:prSet/>
      <dgm:spPr/>
      <dgm:t>
        <a:bodyPr/>
        <a:lstStyle/>
        <a:p>
          <a:endParaRPr lang="en-US"/>
        </a:p>
      </dgm:t>
    </dgm:pt>
    <dgm:pt modelId="{AC7C2B0D-9F82-4C08-AD91-5E37CE9FFCE3}" type="sibTrans" cxnId="{1CEA7080-7268-48D1-B8A1-6FC59F6AEAFB}">
      <dgm:prSet/>
      <dgm:spPr/>
      <dgm:t>
        <a:bodyPr/>
        <a:lstStyle/>
        <a:p>
          <a:endParaRPr lang="en-US"/>
        </a:p>
      </dgm:t>
    </dgm:pt>
    <dgm:pt modelId="{0CD0DCA9-AD9D-4DD2-A411-8DDCF645E81A}">
      <dgm:prSet/>
      <dgm:spPr/>
      <dgm:t>
        <a:bodyPr/>
        <a:lstStyle/>
        <a:p>
          <a:r>
            <a:rPr lang="en-US"/>
            <a:t>Billing &amp; Payment: Payment method, additional services subscribed.</a:t>
          </a:r>
        </a:p>
      </dgm:t>
    </dgm:pt>
    <dgm:pt modelId="{61BE2CCC-0ABF-4B37-83A3-6261D5EAD167}" type="parTrans" cxnId="{1AB34FAD-3264-43C9-B000-47B70A6383CA}">
      <dgm:prSet/>
      <dgm:spPr/>
      <dgm:t>
        <a:bodyPr/>
        <a:lstStyle/>
        <a:p>
          <a:endParaRPr lang="en-US"/>
        </a:p>
      </dgm:t>
    </dgm:pt>
    <dgm:pt modelId="{D1C98B3D-78F2-43D7-938E-43C4ED98FF66}" type="sibTrans" cxnId="{1AB34FAD-3264-43C9-B000-47B70A6383CA}">
      <dgm:prSet/>
      <dgm:spPr/>
      <dgm:t>
        <a:bodyPr/>
        <a:lstStyle/>
        <a:p>
          <a:endParaRPr lang="en-US"/>
        </a:p>
      </dgm:t>
    </dgm:pt>
    <dgm:pt modelId="{2CAD5D5F-D4CB-4E50-A59C-D455C801449D}">
      <dgm:prSet/>
      <dgm:spPr/>
      <dgm:t>
        <a:bodyPr/>
        <a:lstStyle/>
        <a:p>
          <a:r>
            <a:rPr lang="en-US" b="1"/>
            <a:t>Objective:</a:t>
          </a:r>
          <a:endParaRPr lang="en-US"/>
        </a:p>
      </dgm:t>
    </dgm:pt>
    <dgm:pt modelId="{5E1472DB-DCA8-4B3D-8F83-CDF3A6C9D0FC}" type="parTrans" cxnId="{04CA0861-87CB-4989-A5B0-DCBE9AB40D52}">
      <dgm:prSet/>
      <dgm:spPr/>
      <dgm:t>
        <a:bodyPr/>
        <a:lstStyle/>
        <a:p>
          <a:endParaRPr lang="en-US"/>
        </a:p>
      </dgm:t>
    </dgm:pt>
    <dgm:pt modelId="{D4F657DB-EDF6-4819-A7AC-AC7C5F5CE5EA}" type="sibTrans" cxnId="{04CA0861-87CB-4989-A5B0-DCBE9AB40D52}">
      <dgm:prSet/>
      <dgm:spPr/>
      <dgm:t>
        <a:bodyPr/>
        <a:lstStyle/>
        <a:p>
          <a:endParaRPr lang="en-US"/>
        </a:p>
      </dgm:t>
    </dgm:pt>
    <dgm:pt modelId="{57A9C03E-26F8-4A9B-AB83-4B79DE7F8BB7}">
      <dgm:prSet/>
      <dgm:spPr/>
      <dgm:t>
        <a:bodyPr/>
        <a:lstStyle/>
        <a:p>
          <a:r>
            <a:rPr lang="en-US"/>
            <a:t>Use machine learning for binary classification to predict churn.</a:t>
          </a:r>
        </a:p>
      </dgm:t>
    </dgm:pt>
    <dgm:pt modelId="{633B8123-E199-4196-82AF-E0157E80E545}" type="parTrans" cxnId="{DE333A8A-3D44-4318-806B-E03C56BD9DF1}">
      <dgm:prSet/>
      <dgm:spPr/>
      <dgm:t>
        <a:bodyPr/>
        <a:lstStyle/>
        <a:p>
          <a:endParaRPr lang="en-US"/>
        </a:p>
      </dgm:t>
    </dgm:pt>
    <dgm:pt modelId="{B5F64074-943D-4EC4-ADD0-084353F84C4B}" type="sibTrans" cxnId="{DE333A8A-3D44-4318-806B-E03C56BD9DF1}">
      <dgm:prSet/>
      <dgm:spPr/>
      <dgm:t>
        <a:bodyPr/>
        <a:lstStyle/>
        <a:p>
          <a:endParaRPr lang="en-US"/>
        </a:p>
      </dgm:t>
    </dgm:pt>
    <dgm:pt modelId="{F97B1CB9-872C-48AF-95AB-23ABA6859D42}">
      <dgm:prSet/>
      <dgm:spPr/>
      <dgm:t>
        <a:bodyPr/>
        <a:lstStyle/>
        <a:p>
          <a:r>
            <a:rPr lang="en-US"/>
            <a:t>Help businesses identify at-risk customers and reduce churn.</a:t>
          </a:r>
        </a:p>
      </dgm:t>
    </dgm:pt>
    <dgm:pt modelId="{99F31DA4-6157-4BEE-92AE-B202671391F9}" type="parTrans" cxnId="{375EB961-F69E-4549-97F8-0031CCF0BB97}">
      <dgm:prSet/>
      <dgm:spPr/>
      <dgm:t>
        <a:bodyPr/>
        <a:lstStyle/>
        <a:p>
          <a:endParaRPr lang="en-US"/>
        </a:p>
      </dgm:t>
    </dgm:pt>
    <dgm:pt modelId="{EB40B7E2-AE29-43DB-A100-4F2D5D5FE5EF}" type="sibTrans" cxnId="{375EB961-F69E-4549-97F8-0031CCF0BB97}">
      <dgm:prSet/>
      <dgm:spPr/>
      <dgm:t>
        <a:bodyPr/>
        <a:lstStyle/>
        <a:p>
          <a:endParaRPr lang="en-US"/>
        </a:p>
      </dgm:t>
    </dgm:pt>
    <dgm:pt modelId="{BBD50157-D74B-474C-A54B-2535CF374F77}" type="pres">
      <dgm:prSet presAssocID="{85F84B33-282D-47CA-9039-9755BC8D5588}" presName="linear" presStyleCnt="0">
        <dgm:presLayoutVars>
          <dgm:animLvl val="lvl"/>
          <dgm:resizeHandles val="exact"/>
        </dgm:presLayoutVars>
      </dgm:prSet>
      <dgm:spPr/>
    </dgm:pt>
    <dgm:pt modelId="{C3231A0A-3A3B-FA41-9A98-69E22826EA5D}" type="pres">
      <dgm:prSet presAssocID="{A88B2C16-70FD-419E-B7D7-83E448C0A917}" presName="parentText" presStyleLbl="node1" presStyleIdx="0" presStyleCnt="3">
        <dgm:presLayoutVars>
          <dgm:chMax val="0"/>
          <dgm:bulletEnabled val="1"/>
        </dgm:presLayoutVars>
      </dgm:prSet>
      <dgm:spPr/>
    </dgm:pt>
    <dgm:pt modelId="{402991B1-9906-D64A-A0B0-E9AC58BBC61D}" type="pres">
      <dgm:prSet presAssocID="{A88B2C16-70FD-419E-B7D7-83E448C0A917}" presName="childText" presStyleLbl="revTx" presStyleIdx="0" presStyleCnt="3">
        <dgm:presLayoutVars>
          <dgm:bulletEnabled val="1"/>
        </dgm:presLayoutVars>
      </dgm:prSet>
      <dgm:spPr/>
    </dgm:pt>
    <dgm:pt modelId="{F71D876C-8C6E-5E43-9114-F36C88DED260}" type="pres">
      <dgm:prSet presAssocID="{E63B0E6A-FEDC-44B5-BB9C-906DB00DF9EC}" presName="parentText" presStyleLbl="node1" presStyleIdx="1" presStyleCnt="3">
        <dgm:presLayoutVars>
          <dgm:chMax val="0"/>
          <dgm:bulletEnabled val="1"/>
        </dgm:presLayoutVars>
      </dgm:prSet>
      <dgm:spPr/>
    </dgm:pt>
    <dgm:pt modelId="{D1E5E669-8652-C74C-95F0-C92A4989EF80}" type="pres">
      <dgm:prSet presAssocID="{E63B0E6A-FEDC-44B5-BB9C-906DB00DF9EC}" presName="childText" presStyleLbl="revTx" presStyleIdx="1" presStyleCnt="3">
        <dgm:presLayoutVars>
          <dgm:bulletEnabled val="1"/>
        </dgm:presLayoutVars>
      </dgm:prSet>
      <dgm:spPr/>
    </dgm:pt>
    <dgm:pt modelId="{9E1E7EB3-A8AB-8F4A-B197-D2629FF80C49}" type="pres">
      <dgm:prSet presAssocID="{2CAD5D5F-D4CB-4E50-A59C-D455C801449D}" presName="parentText" presStyleLbl="node1" presStyleIdx="2" presStyleCnt="3">
        <dgm:presLayoutVars>
          <dgm:chMax val="0"/>
          <dgm:bulletEnabled val="1"/>
        </dgm:presLayoutVars>
      </dgm:prSet>
      <dgm:spPr/>
    </dgm:pt>
    <dgm:pt modelId="{283F0AAE-2DA4-324D-9AA3-ED5793A567B5}" type="pres">
      <dgm:prSet presAssocID="{2CAD5D5F-D4CB-4E50-A59C-D455C801449D}" presName="childText" presStyleLbl="revTx" presStyleIdx="2" presStyleCnt="3">
        <dgm:presLayoutVars>
          <dgm:bulletEnabled val="1"/>
        </dgm:presLayoutVars>
      </dgm:prSet>
      <dgm:spPr/>
    </dgm:pt>
  </dgm:ptLst>
  <dgm:cxnLst>
    <dgm:cxn modelId="{2CFC4502-96AE-414D-9F2F-63B70A8711AA}" type="presOf" srcId="{85F84B33-282D-47CA-9039-9755BC8D5588}" destId="{BBD50157-D74B-474C-A54B-2535CF374F77}" srcOrd="0" destOrd="0" presId="urn:microsoft.com/office/officeart/2005/8/layout/vList2"/>
    <dgm:cxn modelId="{79660D32-4DE5-404C-8E78-36BBE7DCC4C3}" type="presOf" srcId="{500929F5-CF93-4FE6-A782-A2BE31BBD333}" destId="{402991B1-9906-D64A-A0B0-E9AC58BBC61D}" srcOrd="0" destOrd="0" presId="urn:microsoft.com/office/officeart/2005/8/layout/vList2"/>
    <dgm:cxn modelId="{04CA0861-87CB-4989-A5B0-DCBE9AB40D52}" srcId="{85F84B33-282D-47CA-9039-9755BC8D5588}" destId="{2CAD5D5F-D4CB-4E50-A59C-D455C801449D}" srcOrd="2" destOrd="0" parTransId="{5E1472DB-DCA8-4B3D-8F83-CDF3A6C9D0FC}" sibTransId="{D4F657DB-EDF6-4819-A7AC-AC7C5F5CE5EA}"/>
    <dgm:cxn modelId="{375EB961-F69E-4549-97F8-0031CCF0BB97}" srcId="{2CAD5D5F-D4CB-4E50-A59C-D455C801449D}" destId="{F97B1CB9-872C-48AF-95AB-23ABA6859D42}" srcOrd="1" destOrd="0" parTransId="{99F31DA4-6157-4BEE-92AE-B202671391F9}" sibTransId="{EB40B7E2-AE29-43DB-A100-4F2D5D5FE5EF}"/>
    <dgm:cxn modelId="{0936BC67-E0C2-5F41-8059-C473963D00EB}" type="presOf" srcId="{57A9C03E-26F8-4A9B-AB83-4B79DE7F8BB7}" destId="{283F0AAE-2DA4-324D-9AA3-ED5793A567B5}" srcOrd="0" destOrd="0" presId="urn:microsoft.com/office/officeart/2005/8/layout/vList2"/>
    <dgm:cxn modelId="{1CEA7080-7268-48D1-B8A1-6FC59F6AEAFB}" srcId="{E63B0E6A-FEDC-44B5-BB9C-906DB00DF9EC}" destId="{261789F1-B4EF-4575-B974-681D2A8CED55}" srcOrd="2" destOrd="0" parTransId="{8421FDC9-2FD5-4666-9310-F2451019175E}" sibTransId="{AC7C2B0D-9F82-4C08-AD91-5E37CE9FFCE3}"/>
    <dgm:cxn modelId="{E9B9CF83-544B-42B9-AB41-598C2C9E7014}" srcId="{E63B0E6A-FEDC-44B5-BB9C-906DB00DF9EC}" destId="{951D8C0A-7D55-4777-B291-CBB464DAA177}" srcOrd="0" destOrd="0" parTransId="{C9B3E5B0-CEE9-4D80-A7AC-ED78F4BD08C0}" sibTransId="{9AA0A7D8-D38F-414C-B9CD-09E494480FB5}"/>
    <dgm:cxn modelId="{DE333A8A-3D44-4318-806B-E03C56BD9DF1}" srcId="{2CAD5D5F-D4CB-4E50-A59C-D455C801449D}" destId="{57A9C03E-26F8-4A9B-AB83-4B79DE7F8BB7}" srcOrd="0" destOrd="0" parTransId="{633B8123-E199-4196-82AF-E0157E80E545}" sibTransId="{B5F64074-943D-4EC4-ADD0-084353F84C4B}"/>
    <dgm:cxn modelId="{ECE62D8F-8E09-F742-B359-2B799B162B8E}" type="presOf" srcId="{D90634EC-26DC-4237-8AB8-65F78729A414}" destId="{402991B1-9906-D64A-A0B0-E9AC58BBC61D}" srcOrd="0" destOrd="1" presId="urn:microsoft.com/office/officeart/2005/8/layout/vList2"/>
    <dgm:cxn modelId="{4FF1BD92-E3CB-6544-B219-F06DD085FFDC}" type="presOf" srcId="{E63B0E6A-FEDC-44B5-BB9C-906DB00DF9EC}" destId="{F71D876C-8C6E-5E43-9114-F36C88DED260}" srcOrd="0" destOrd="0" presId="urn:microsoft.com/office/officeart/2005/8/layout/vList2"/>
    <dgm:cxn modelId="{198D6499-AA52-461E-9198-D5F349096069}" srcId="{A88B2C16-70FD-419E-B7D7-83E448C0A917}" destId="{500929F5-CF93-4FE6-A782-A2BE31BBD333}" srcOrd="0" destOrd="0" parTransId="{F9306A44-277E-480F-9C39-9FBED14284BF}" sibTransId="{4699CCA5-5875-41D5-8A17-37788C1F64E5}"/>
    <dgm:cxn modelId="{DC45CE99-3075-E94B-9F9F-EAFBC2260A47}" type="presOf" srcId="{2CAD5D5F-D4CB-4E50-A59C-D455C801449D}" destId="{9E1E7EB3-A8AB-8F4A-B197-D2629FF80C49}" srcOrd="0" destOrd="0" presId="urn:microsoft.com/office/officeart/2005/8/layout/vList2"/>
    <dgm:cxn modelId="{E4F5F59C-3E89-4F45-98DE-373C7AB6E92D}" srcId="{A88B2C16-70FD-419E-B7D7-83E448C0A917}" destId="{D90634EC-26DC-4237-8AB8-65F78729A414}" srcOrd="1" destOrd="0" parTransId="{17CF1990-B53E-4D67-B32C-187283CAF9F4}" sibTransId="{EC0C7B17-8B52-4D67-83EC-36D2D6E0AA68}"/>
    <dgm:cxn modelId="{6699F39D-0A96-4F84-B8A2-E30409161923}" srcId="{85F84B33-282D-47CA-9039-9755BC8D5588}" destId="{A88B2C16-70FD-419E-B7D7-83E448C0A917}" srcOrd="0" destOrd="0" parTransId="{1A3C26DA-240F-4E5D-B031-EB1DA75C02CA}" sibTransId="{C269ED5A-C2A7-4E3A-9D2B-668A39C2DDA4}"/>
    <dgm:cxn modelId="{56C8B6A4-4516-E64C-AFF5-A47E4A2C92D2}" type="presOf" srcId="{261789F1-B4EF-4575-B974-681D2A8CED55}" destId="{D1E5E669-8652-C74C-95F0-C92A4989EF80}" srcOrd="0" destOrd="2" presId="urn:microsoft.com/office/officeart/2005/8/layout/vList2"/>
    <dgm:cxn modelId="{CC5254A5-B10F-1F49-AA76-5764A260DE68}" type="presOf" srcId="{0CD0DCA9-AD9D-4DD2-A411-8DDCF645E81A}" destId="{D1E5E669-8652-C74C-95F0-C92A4989EF80}" srcOrd="0" destOrd="3" presId="urn:microsoft.com/office/officeart/2005/8/layout/vList2"/>
    <dgm:cxn modelId="{1AB34FAD-3264-43C9-B000-47B70A6383CA}" srcId="{E63B0E6A-FEDC-44B5-BB9C-906DB00DF9EC}" destId="{0CD0DCA9-AD9D-4DD2-A411-8DDCF645E81A}" srcOrd="3" destOrd="0" parTransId="{61BE2CCC-0ABF-4B37-83A3-6261D5EAD167}" sibTransId="{D1C98B3D-78F2-43D7-938E-43C4ED98FF66}"/>
    <dgm:cxn modelId="{66BD78B4-33E8-9C4E-8CED-343D4381EF1E}" type="presOf" srcId="{262114E4-E5BC-4E58-B723-BE36A5A4F0C7}" destId="{402991B1-9906-D64A-A0B0-E9AC58BBC61D}" srcOrd="0" destOrd="2" presId="urn:microsoft.com/office/officeart/2005/8/layout/vList2"/>
    <dgm:cxn modelId="{35BDCBB9-AA81-AE4E-B600-C6C6535CD228}" type="presOf" srcId="{A88B2C16-70FD-419E-B7D7-83E448C0A917}" destId="{C3231A0A-3A3B-FA41-9A98-69E22826EA5D}" srcOrd="0" destOrd="0" presId="urn:microsoft.com/office/officeart/2005/8/layout/vList2"/>
    <dgm:cxn modelId="{A15326BA-4D03-3742-9D47-C20B4B4F7771}" type="presOf" srcId="{72D5FCA7-1C58-4F09-B726-5BA2E8ACD7FC}" destId="{D1E5E669-8652-C74C-95F0-C92A4989EF80}" srcOrd="0" destOrd="1" presId="urn:microsoft.com/office/officeart/2005/8/layout/vList2"/>
    <dgm:cxn modelId="{D1271EBF-2821-4DE0-894F-29BC085FFCBC}" srcId="{E63B0E6A-FEDC-44B5-BB9C-906DB00DF9EC}" destId="{72D5FCA7-1C58-4F09-B726-5BA2E8ACD7FC}" srcOrd="1" destOrd="0" parTransId="{7A470DAD-8C50-4CE2-AD8F-EF59348BD619}" sibTransId="{F536D07F-599E-4ED5-AEC0-42E7D0835CBC}"/>
    <dgm:cxn modelId="{C2CFB0C9-9BDE-4467-B6D9-7F3AECE54FA4}" srcId="{A88B2C16-70FD-419E-B7D7-83E448C0A917}" destId="{262114E4-E5BC-4E58-B723-BE36A5A4F0C7}" srcOrd="2" destOrd="0" parTransId="{6C6DD7A8-2805-4282-812E-7E1D38DC48E9}" sibTransId="{27C352C9-35E3-4618-9E01-CCDC5E035E65}"/>
    <dgm:cxn modelId="{C15B16D9-4530-5546-8BF3-333409D41D53}" type="presOf" srcId="{F97B1CB9-872C-48AF-95AB-23ABA6859D42}" destId="{283F0AAE-2DA4-324D-9AA3-ED5793A567B5}" srcOrd="0" destOrd="1" presId="urn:microsoft.com/office/officeart/2005/8/layout/vList2"/>
    <dgm:cxn modelId="{05EE8DEB-DE0A-8D40-85D2-11AD8A59CC53}" type="presOf" srcId="{951D8C0A-7D55-4777-B291-CBB464DAA177}" destId="{D1E5E669-8652-C74C-95F0-C92A4989EF80}" srcOrd="0" destOrd="0" presId="urn:microsoft.com/office/officeart/2005/8/layout/vList2"/>
    <dgm:cxn modelId="{4CD97FFD-90A5-43EA-8E30-6F162E87E927}" srcId="{85F84B33-282D-47CA-9039-9755BC8D5588}" destId="{E63B0E6A-FEDC-44B5-BB9C-906DB00DF9EC}" srcOrd="1" destOrd="0" parTransId="{1DAE610B-0AF1-4014-924A-BEA3D9C3D437}" sibTransId="{17ED75BC-F544-40BE-BE56-DCA9BF6C33E5}"/>
    <dgm:cxn modelId="{11087F2B-AD48-8A48-8287-5797BF0DF66B}" type="presParOf" srcId="{BBD50157-D74B-474C-A54B-2535CF374F77}" destId="{C3231A0A-3A3B-FA41-9A98-69E22826EA5D}" srcOrd="0" destOrd="0" presId="urn:microsoft.com/office/officeart/2005/8/layout/vList2"/>
    <dgm:cxn modelId="{21BC0071-2792-9B4B-9E2C-60D4FF0F18F5}" type="presParOf" srcId="{BBD50157-D74B-474C-A54B-2535CF374F77}" destId="{402991B1-9906-D64A-A0B0-E9AC58BBC61D}" srcOrd="1" destOrd="0" presId="urn:microsoft.com/office/officeart/2005/8/layout/vList2"/>
    <dgm:cxn modelId="{B8722431-5305-B34B-971C-399852290A9C}" type="presParOf" srcId="{BBD50157-D74B-474C-A54B-2535CF374F77}" destId="{F71D876C-8C6E-5E43-9114-F36C88DED260}" srcOrd="2" destOrd="0" presId="urn:microsoft.com/office/officeart/2005/8/layout/vList2"/>
    <dgm:cxn modelId="{DB19EB68-7D1C-7D43-87E2-80E9FAE29F9E}" type="presParOf" srcId="{BBD50157-D74B-474C-A54B-2535CF374F77}" destId="{D1E5E669-8652-C74C-95F0-C92A4989EF80}" srcOrd="3" destOrd="0" presId="urn:microsoft.com/office/officeart/2005/8/layout/vList2"/>
    <dgm:cxn modelId="{95655592-6BF1-8042-BBE1-159E98BC86EC}" type="presParOf" srcId="{BBD50157-D74B-474C-A54B-2535CF374F77}" destId="{9E1E7EB3-A8AB-8F4A-B197-D2629FF80C49}" srcOrd="4" destOrd="0" presId="urn:microsoft.com/office/officeart/2005/8/layout/vList2"/>
    <dgm:cxn modelId="{3E95723B-6900-1043-BCF8-5F52F6724DC5}" type="presParOf" srcId="{BBD50157-D74B-474C-A54B-2535CF374F77}" destId="{283F0AAE-2DA4-324D-9AA3-ED5793A567B5}"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A02AA6-29FB-4BD0-AFB9-172A83C1A198}" type="doc">
      <dgm:prSet loTypeId="urn:microsoft.com/office/officeart/2005/8/layout/hierarchy1" loCatId="hierarchy" qsTypeId="urn:microsoft.com/office/officeart/2005/8/quickstyle/simple1" qsCatId="simple" csTypeId="urn:microsoft.com/office/officeart/2005/8/colors/accent6_5" csCatId="accent6" phldr="1"/>
      <dgm:spPr/>
      <dgm:t>
        <a:bodyPr/>
        <a:lstStyle/>
        <a:p>
          <a:endParaRPr lang="en-US"/>
        </a:p>
      </dgm:t>
    </dgm:pt>
    <dgm:pt modelId="{7CDF7828-BC4E-4090-8282-806F9EA0EDA1}">
      <dgm:prSet custT="1"/>
      <dgm:spPr/>
      <dgm:t>
        <a:bodyPr/>
        <a:lstStyle/>
        <a:p>
          <a:pPr rtl="0"/>
          <a:r>
            <a:rPr lang="en-US" sz="2400" b="1">
              <a:latin typeface="Times New Roman"/>
              <a:cs typeface="Times New Roman"/>
            </a:rPr>
            <a:t>﻿Confusion Matrix</a:t>
          </a:r>
        </a:p>
      </dgm:t>
    </dgm:pt>
    <dgm:pt modelId="{C0DC1FA8-6FA8-4653-BADC-C6984896D2DE}" type="parTrans" cxnId="{B24BB4AE-9FE6-4E26-98DF-D30BC106332E}">
      <dgm:prSet/>
      <dgm:spPr/>
      <dgm:t>
        <a:bodyPr/>
        <a:lstStyle/>
        <a:p>
          <a:endParaRPr lang="en-US" sz="2400"/>
        </a:p>
      </dgm:t>
    </dgm:pt>
    <dgm:pt modelId="{42124360-E25B-46E2-AB22-32C3C84A0D77}" type="sibTrans" cxnId="{B24BB4AE-9FE6-4E26-98DF-D30BC106332E}">
      <dgm:prSet/>
      <dgm:spPr/>
      <dgm:t>
        <a:bodyPr/>
        <a:lstStyle/>
        <a:p>
          <a:endParaRPr lang="en-US" sz="2400"/>
        </a:p>
      </dgm:t>
    </dgm:pt>
    <dgm:pt modelId="{78E03158-2F67-424C-93B2-DC8B02AC7D79}">
      <dgm:prSet custT="1"/>
      <dgm:spPr/>
      <dgm:t>
        <a:bodyPr/>
        <a:lstStyle/>
        <a:p>
          <a:r>
            <a:rPr lang="en-US" sz="2400" b="1">
              <a:latin typeface="Times New Roman"/>
              <a:cs typeface="Times New Roman"/>
            </a:rPr>
            <a:t>﻿Accuracy</a:t>
          </a:r>
        </a:p>
      </dgm:t>
    </dgm:pt>
    <dgm:pt modelId="{3C3F6BF2-E105-4F1A-B731-69E25095BA82}" type="parTrans" cxnId="{39BAF1BB-F551-4C07-836A-208BF00D5883}">
      <dgm:prSet/>
      <dgm:spPr/>
      <dgm:t>
        <a:bodyPr/>
        <a:lstStyle/>
        <a:p>
          <a:endParaRPr lang="en-US" sz="2400"/>
        </a:p>
      </dgm:t>
    </dgm:pt>
    <dgm:pt modelId="{81B4D908-C6BD-4B19-AE89-D6FF7A58DF02}" type="sibTrans" cxnId="{39BAF1BB-F551-4C07-836A-208BF00D5883}">
      <dgm:prSet/>
      <dgm:spPr/>
      <dgm:t>
        <a:bodyPr/>
        <a:lstStyle/>
        <a:p>
          <a:endParaRPr lang="en-US" sz="2400"/>
        </a:p>
      </dgm:t>
    </dgm:pt>
    <dgm:pt modelId="{AB223550-62C4-4814-8EF8-50C6D946D74D}">
      <dgm:prSet custT="1"/>
      <dgm:spPr/>
      <dgm:t>
        <a:bodyPr/>
        <a:lstStyle/>
        <a:p>
          <a:r>
            <a:rPr lang="en-US" sz="2400" b="1">
              <a:latin typeface="Times New Roman"/>
              <a:cs typeface="Times New Roman"/>
            </a:rPr>
            <a:t>﻿Precision</a:t>
          </a:r>
        </a:p>
      </dgm:t>
    </dgm:pt>
    <dgm:pt modelId="{584357FB-F131-4577-9D48-9E4B61ACEE4C}" type="parTrans" cxnId="{FD9E1DBE-4C20-49E2-A7DB-F7A74B4D30AE}">
      <dgm:prSet/>
      <dgm:spPr/>
      <dgm:t>
        <a:bodyPr/>
        <a:lstStyle/>
        <a:p>
          <a:endParaRPr lang="en-US" sz="2400"/>
        </a:p>
      </dgm:t>
    </dgm:pt>
    <dgm:pt modelId="{956D0410-364B-4C37-89AF-52005D89AD9F}" type="sibTrans" cxnId="{FD9E1DBE-4C20-49E2-A7DB-F7A74B4D30AE}">
      <dgm:prSet/>
      <dgm:spPr/>
      <dgm:t>
        <a:bodyPr/>
        <a:lstStyle/>
        <a:p>
          <a:endParaRPr lang="en-US" sz="2400"/>
        </a:p>
      </dgm:t>
    </dgm:pt>
    <dgm:pt modelId="{921187B2-915A-46EB-A99F-10844410EDF2}">
      <dgm:prSet custT="1"/>
      <dgm:spPr/>
      <dgm:t>
        <a:bodyPr/>
        <a:lstStyle/>
        <a:p>
          <a:r>
            <a:rPr lang="en-US" sz="2400" b="1">
              <a:latin typeface="Times New Roman"/>
              <a:cs typeface="Times New Roman"/>
            </a:rPr>
            <a:t>Recall</a:t>
          </a:r>
        </a:p>
      </dgm:t>
    </dgm:pt>
    <dgm:pt modelId="{C84CC21A-5EF1-42A4-A1BF-9B5100DD5282}" type="parTrans" cxnId="{190B5E2D-D559-4B7A-BFF7-F2A79517EC66}">
      <dgm:prSet/>
      <dgm:spPr/>
      <dgm:t>
        <a:bodyPr/>
        <a:lstStyle/>
        <a:p>
          <a:endParaRPr lang="en-US" sz="2400"/>
        </a:p>
      </dgm:t>
    </dgm:pt>
    <dgm:pt modelId="{C0F667B0-24C9-4EFB-BC76-352351EF661D}" type="sibTrans" cxnId="{190B5E2D-D559-4B7A-BFF7-F2A79517EC66}">
      <dgm:prSet/>
      <dgm:spPr/>
      <dgm:t>
        <a:bodyPr/>
        <a:lstStyle/>
        <a:p>
          <a:endParaRPr lang="en-US" sz="2400"/>
        </a:p>
      </dgm:t>
    </dgm:pt>
    <dgm:pt modelId="{F3100288-C44A-4225-8AC5-82054E62A019}">
      <dgm:prSet phldr="0"/>
      <dgm:spPr/>
      <dgm:t>
        <a:bodyPr/>
        <a:lstStyle/>
        <a:p>
          <a:pPr rtl="0"/>
          <a:r>
            <a:rPr lang="en-US" b="1">
              <a:latin typeface="Times New Roman"/>
              <a:cs typeface="Times New Roman"/>
            </a:rPr>
            <a:t>F1 Score</a:t>
          </a:r>
        </a:p>
      </dgm:t>
    </dgm:pt>
    <dgm:pt modelId="{00C5CE38-C9EA-4328-A071-39859DD532CD}" type="parTrans" cxnId="{7124D808-DEA6-4106-BD33-67E50A83B58D}">
      <dgm:prSet/>
      <dgm:spPr/>
    </dgm:pt>
    <dgm:pt modelId="{2EE40324-CE08-4622-9101-D6CE3F8BF702}" type="sibTrans" cxnId="{7124D808-DEA6-4106-BD33-67E50A83B58D}">
      <dgm:prSet/>
      <dgm:spPr/>
    </dgm:pt>
    <dgm:pt modelId="{9F0F4EFA-B413-40DE-85F5-B510C5E3CA21}">
      <dgm:prSet phldr="0"/>
      <dgm:spPr/>
      <dgm:t>
        <a:bodyPr/>
        <a:lstStyle/>
        <a:p>
          <a:pPr rtl="0"/>
          <a:r>
            <a:rPr lang="en-US" b="1">
              <a:latin typeface="Times New Roman"/>
              <a:cs typeface="Times New Roman"/>
            </a:rPr>
            <a:t>ROC Curve</a:t>
          </a:r>
        </a:p>
      </dgm:t>
    </dgm:pt>
    <dgm:pt modelId="{881CA08E-E00F-4970-B4D5-FC8E4C40A2F2}" type="parTrans" cxnId="{77A587D8-AC86-4B11-A15F-4E370D451FDC}">
      <dgm:prSet/>
      <dgm:spPr/>
    </dgm:pt>
    <dgm:pt modelId="{F7D8D0B1-B769-44C8-B961-F263D5282B35}" type="sibTrans" cxnId="{77A587D8-AC86-4B11-A15F-4E370D451FDC}">
      <dgm:prSet/>
      <dgm:spPr/>
    </dgm:pt>
    <dgm:pt modelId="{7B28089F-2CB8-DD4B-9294-0A6909F0401D}" type="pres">
      <dgm:prSet presAssocID="{C2A02AA6-29FB-4BD0-AFB9-172A83C1A198}" presName="hierChild1" presStyleCnt="0">
        <dgm:presLayoutVars>
          <dgm:chPref val="1"/>
          <dgm:dir/>
          <dgm:animOne val="branch"/>
          <dgm:animLvl val="lvl"/>
          <dgm:resizeHandles/>
        </dgm:presLayoutVars>
      </dgm:prSet>
      <dgm:spPr/>
    </dgm:pt>
    <dgm:pt modelId="{4403A261-79B3-5648-A0DB-9AA9D4DF9A01}" type="pres">
      <dgm:prSet presAssocID="{7CDF7828-BC4E-4090-8282-806F9EA0EDA1}" presName="hierRoot1" presStyleCnt="0"/>
      <dgm:spPr/>
    </dgm:pt>
    <dgm:pt modelId="{3486F540-1496-AD4D-877C-645B04EF39D8}" type="pres">
      <dgm:prSet presAssocID="{7CDF7828-BC4E-4090-8282-806F9EA0EDA1}" presName="composite" presStyleCnt="0"/>
      <dgm:spPr/>
    </dgm:pt>
    <dgm:pt modelId="{EF6A5C7A-351C-1946-9225-C1A90EE6C0B8}" type="pres">
      <dgm:prSet presAssocID="{7CDF7828-BC4E-4090-8282-806F9EA0EDA1}" presName="background" presStyleLbl="node0" presStyleIdx="0" presStyleCnt="6"/>
      <dgm:spPr/>
    </dgm:pt>
    <dgm:pt modelId="{7A4647E3-476D-8543-953A-CC4B1D265CCD}" type="pres">
      <dgm:prSet presAssocID="{7CDF7828-BC4E-4090-8282-806F9EA0EDA1}" presName="text" presStyleLbl="fgAcc0" presStyleIdx="0" presStyleCnt="6">
        <dgm:presLayoutVars>
          <dgm:chPref val="3"/>
        </dgm:presLayoutVars>
      </dgm:prSet>
      <dgm:spPr/>
    </dgm:pt>
    <dgm:pt modelId="{B484FDA9-0514-234C-A8DA-B5006619A2D4}" type="pres">
      <dgm:prSet presAssocID="{7CDF7828-BC4E-4090-8282-806F9EA0EDA1}" presName="hierChild2" presStyleCnt="0"/>
      <dgm:spPr/>
    </dgm:pt>
    <dgm:pt modelId="{7FA7E86C-7E7C-5841-9263-0F2DE07367B2}" type="pres">
      <dgm:prSet presAssocID="{78E03158-2F67-424C-93B2-DC8B02AC7D79}" presName="hierRoot1" presStyleCnt="0"/>
      <dgm:spPr/>
    </dgm:pt>
    <dgm:pt modelId="{9DD7175B-6F9F-F744-BCDF-64E4B56826C1}" type="pres">
      <dgm:prSet presAssocID="{78E03158-2F67-424C-93B2-DC8B02AC7D79}" presName="composite" presStyleCnt="0"/>
      <dgm:spPr/>
    </dgm:pt>
    <dgm:pt modelId="{8FB8065D-32C6-C74E-A476-52519A63F39C}" type="pres">
      <dgm:prSet presAssocID="{78E03158-2F67-424C-93B2-DC8B02AC7D79}" presName="background" presStyleLbl="node0" presStyleIdx="1" presStyleCnt="6"/>
      <dgm:spPr/>
    </dgm:pt>
    <dgm:pt modelId="{0FBC79AF-0590-6944-9F2A-F1EFEDDDD395}" type="pres">
      <dgm:prSet presAssocID="{78E03158-2F67-424C-93B2-DC8B02AC7D79}" presName="text" presStyleLbl="fgAcc0" presStyleIdx="1" presStyleCnt="6">
        <dgm:presLayoutVars>
          <dgm:chPref val="3"/>
        </dgm:presLayoutVars>
      </dgm:prSet>
      <dgm:spPr/>
    </dgm:pt>
    <dgm:pt modelId="{BE5D7538-74AB-A946-A8D8-69DCDDD660D9}" type="pres">
      <dgm:prSet presAssocID="{78E03158-2F67-424C-93B2-DC8B02AC7D79}" presName="hierChild2" presStyleCnt="0"/>
      <dgm:spPr/>
    </dgm:pt>
    <dgm:pt modelId="{0C070231-7769-DD4B-A08C-D852026DB458}" type="pres">
      <dgm:prSet presAssocID="{AB223550-62C4-4814-8EF8-50C6D946D74D}" presName="hierRoot1" presStyleCnt="0"/>
      <dgm:spPr/>
    </dgm:pt>
    <dgm:pt modelId="{92EF1FD2-28AD-2C46-A810-8AF22E9442FC}" type="pres">
      <dgm:prSet presAssocID="{AB223550-62C4-4814-8EF8-50C6D946D74D}" presName="composite" presStyleCnt="0"/>
      <dgm:spPr/>
    </dgm:pt>
    <dgm:pt modelId="{8829280C-90E6-204C-AC8C-D9EF5E947F5E}" type="pres">
      <dgm:prSet presAssocID="{AB223550-62C4-4814-8EF8-50C6D946D74D}" presName="background" presStyleLbl="node0" presStyleIdx="2" presStyleCnt="6"/>
      <dgm:spPr/>
    </dgm:pt>
    <dgm:pt modelId="{5EDDB81B-79A1-7844-B832-E05FB14D3240}" type="pres">
      <dgm:prSet presAssocID="{AB223550-62C4-4814-8EF8-50C6D946D74D}" presName="text" presStyleLbl="fgAcc0" presStyleIdx="2" presStyleCnt="6">
        <dgm:presLayoutVars>
          <dgm:chPref val="3"/>
        </dgm:presLayoutVars>
      </dgm:prSet>
      <dgm:spPr/>
    </dgm:pt>
    <dgm:pt modelId="{373269B0-2024-3B4D-B52B-554D6805E954}" type="pres">
      <dgm:prSet presAssocID="{AB223550-62C4-4814-8EF8-50C6D946D74D}" presName="hierChild2" presStyleCnt="0"/>
      <dgm:spPr/>
    </dgm:pt>
    <dgm:pt modelId="{95378FDA-5345-9F4A-8680-8A44904D23B5}" type="pres">
      <dgm:prSet presAssocID="{921187B2-915A-46EB-A99F-10844410EDF2}" presName="hierRoot1" presStyleCnt="0"/>
      <dgm:spPr/>
    </dgm:pt>
    <dgm:pt modelId="{B9197BE9-5085-1A42-BFC2-718AF83EE277}" type="pres">
      <dgm:prSet presAssocID="{921187B2-915A-46EB-A99F-10844410EDF2}" presName="composite" presStyleCnt="0"/>
      <dgm:spPr/>
    </dgm:pt>
    <dgm:pt modelId="{F7DFD6AC-A137-AB47-B634-20700DAB84BA}" type="pres">
      <dgm:prSet presAssocID="{921187B2-915A-46EB-A99F-10844410EDF2}" presName="background" presStyleLbl="node0" presStyleIdx="3" presStyleCnt="6"/>
      <dgm:spPr/>
    </dgm:pt>
    <dgm:pt modelId="{7C87343D-B68B-A34A-BB6E-8ECCBD7AD3ED}" type="pres">
      <dgm:prSet presAssocID="{921187B2-915A-46EB-A99F-10844410EDF2}" presName="text" presStyleLbl="fgAcc0" presStyleIdx="3" presStyleCnt="6">
        <dgm:presLayoutVars>
          <dgm:chPref val="3"/>
        </dgm:presLayoutVars>
      </dgm:prSet>
      <dgm:spPr/>
    </dgm:pt>
    <dgm:pt modelId="{2D8E6EC9-437C-DA41-AA93-6F65076DB8E6}" type="pres">
      <dgm:prSet presAssocID="{921187B2-915A-46EB-A99F-10844410EDF2}" presName="hierChild2" presStyleCnt="0"/>
      <dgm:spPr/>
    </dgm:pt>
    <dgm:pt modelId="{300F5696-FD8B-4532-B888-0DAA9BE446AA}" type="pres">
      <dgm:prSet presAssocID="{F3100288-C44A-4225-8AC5-82054E62A019}" presName="hierRoot1" presStyleCnt="0"/>
      <dgm:spPr/>
    </dgm:pt>
    <dgm:pt modelId="{ADBB89C8-0025-490B-AB1E-69DE360360F9}" type="pres">
      <dgm:prSet presAssocID="{F3100288-C44A-4225-8AC5-82054E62A019}" presName="composite" presStyleCnt="0"/>
      <dgm:spPr/>
    </dgm:pt>
    <dgm:pt modelId="{70E45D68-EDDA-40AF-967B-1F6825441918}" type="pres">
      <dgm:prSet presAssocID="{F3100288-C44A-4225-8AC5-82054E62A019}" presName="background" presStyleLbl="node0" presStyleIdx="4" presStyleCnt="6"/>
      <dgm:spPr/>
    </dgm:pt>
    <dgm:pt modelId="{CEEDED4B-1A21-4A2D-8487-681D0429CC41}" type="pres">
      <dgm:prSet presAssocID="{F3100288-C44A-4225-8AC5-82054E62A019}" presName="text" presStyleLbl="fgAcc0" presStyleIdx="4" presStyleCnt="6">
        <dgm:presLayoutVars>
          <dgm:chPref val="3"/>
        </dgm:presLayoutVars>
      </dgm:prSet>
      <dgm:spPr/>
    </dgm:pt>
    <dgm:pt modelId="{E72F2F68-5C68-4680-A821-F09CB979F50A}" type="pres">
      <dgm:prSet presAssocID="{F3100288-C44A-4225-8AC5-82054E62A019}" presName="hierChild2" presStyleCnt="0"/>
      <dgm:spPr/>
    </dgm:pt>
    <dgm:pt modelId="{0BC5D6F5-AF79-4DB6-AB71-FB931CEDB7EC}" type="pres">
      <dgm:prSet presAssocID="{9F0F4EFA-B413-40DE-85F5-B510C5E3CA21}" presName="hierRoot1" presStyleCnt="0"/>
      <dgm:spPr/>
    </dgm:pt>
    <dgm:pt modelId="{E4073657-5A70-4363-8AE7-2692F4381DB5}" type="pres">
      <dgm:prSet presAssocID="{9F0F4EFA-B413-40DE-85F5-B510C5E3CA21}" presName="composite" presStyleCnt="0"/>
      <dgm:spPr/>
    </dgm:pt>
    <dgm:pt modelId="{06AFC4EB-8997-475F-A53C-2ACB53811F2F}" type="pres">
      <dgm:prSet presAssocID="{9F0F4EFA-B413-40DE-85F5-B510C5E3CA21}" presName="background" presStyleLbl="node0" presStyleIdx="5" presStyleCnt="6"/>
      <dgm:spPr/>
    </dgm:pt>
    <dgm:pt modelId="{F55775F9-FCA6-4DA7-9EBF-DFBF56200248}" type="pres">
      <dgm:prSet presAssocID="{9F0F4EFA-B413-40DE-85F5-B510C5E3CA21}" presName="text" presStyleLbl="fgAcc0" presStyleIdx="5" presStyleCnt="6">
        <dgm:presLayoutVars>
          <dgm:chPref val="3"/>
        </dgm:presLayoutVars>
      </dgm:prSet>
      <dgm:spPr/>
    </dgm:pt>
    <dgm:pt modelId="{C9AF0BDA-CA8D-4AAC-B2A2-C9258C858540}" type="pres">
      <dgm:prSet presAssocID="{9F0F4EFA-B413-40DE-85F5-B510C5E3CA21}" presName="hierChild2" presStyleCnt="0"/>
      <dgm:spPr/>
    </dgm:pt>
  </dgm:ptLst>
  <dgm:cxnLst>
    <dgm:cxn modelId="{7124D808-DEA6-4106-BD33-67E50A83B58D}" srcId="{C2A02AA6-29FB-4BD0-AFB9-172A83C1A198}" destId="{F3100288-C44A-4225-8AC5-82054E62A019}" srcOrd="4" destOrd="0" parTransId="{00C5CE38-C9EA-4328-A071-39859DD532CD}" sibTransId="{2EE40324-CE08-4622-9101-D6CE3F8BF702}"/>
    <dgm:cxn modelId="{6D510310-668C-4457-A785-3C501588C8A9}" type="presOf" srcId="{921187B2-915A-46EB-A99F-10844410EDF2}" destId="{7C87343D-B68B-A34A-BB6E-8ECCBD7AD3ED}" srcOrd="0" destOrd="0" presId="urn:microsoft.com/office/officeart/2005/8/layout/hierarchy1"/>
    <dgm:cxn modelId="{190B5E2D-D559-4B7A-BFF7-F2A79517EC66}" srcId="{C2A02AA6-29FB-4BD0-AFB9-172A83C1A198}" destId="{921187B2-915A-46EB-A99F-10844410EDF2}" srcOrd="3" destOrd="0" parTransId="{C84CC21A-5EF1-42A4-A1BF-9B5100DD5282}" sibTransId="{C0F667B0-24C9-4EFB-BC76-352351EF661D}"/>
    <dgm:cxn modelId="{AA1F0A30-DE28-42E0-81CB-AB8B691EDB9D}" type="presOf" srcId="{AB223550-62C4-4814-8EF8-50C6D946D74D}" destId="{5EDDB81B-79A1-7844-B832-E05FB14D3240}" srcOrd="0" destOrd="0" presId="urn:microsoft.com/office/officeart/2005/8/layout/hierarchy1"/>
    <dgm:cxn modelId="{01F6844E-587F-49BC-AD17-11E7D6606AFE}" type="presOf" srcId="{C2A02AA6-29FB-4BD0-AFB9-172A83C1A198}" destId="{7B28089F-2CB8-DD4B-9294-0A6909F0401D}" srcOrd="0" destOrd="0" presId="urn:microsoft.com/office/officeart/2005/8/layout/hierarchy1"/>
    <dgm:cxn modelId="{62930985-23AE-414B-A4B1-C72795BF001C}" type="presOf" srcId="{7CDF7828-BC4E-4090-8282-806F9EA0EDA1}" destId="{7A4647E3-476D-8543-953A-CC4B1D265CCD}" srcOrd="0" destOrd="0" presId="urn:microsoft.com/office/officeart/2005/8/layout/hierarchy1"/>
    <dgm:cxn modelId="{5D09C09D-7911-4CB7-A355-D28C3059C921}" type="presOf" srcId="{F3100288-C44A-4225-8AC5-82054E62A019}" destId="{CEEDED4B-1A21-4A2D-8487-681D0429CC41}" srcOrd="0" destOrd="0" presId="urn:microsoft.com/office/officeart/2005/8/layout/hierarchy1"/>
    <dgm:cxn modelId="{B24BB4AE-9FE6-4E26-98DF-D30BC106332E}" srcId="{C2A02AA6-29FB-4BD0-AFB9-172A83C1A198}" destId="{7CDF7828-BC4E-4090-8282-806F9EA0EDA1}" srcOrd="0" destOrd="0" parTransId="{C0DC1FA8-6FA8-4653-BADC-C6984896D2DE}" sibTransId="{42124360-E25B-46E2-AB22-32C3C84A0D77}"/>
    <dgm:cxn modelId="{39BAF1BB-F551-4C07-836A-208BF00D5883}" srcId="{C2A02AA6-29FB-4BD0-AFB9-172A83C1A198}" destId="{78E03158-2F67-424C-93B2-DC8B02AC7D79}" srcOrd="1" destOrd="0" parTransId="{3C3F6BF2-E105-4F1A-B731-69E25095BA82}" sibTransId="{81B4D908-C6BD-4B19-AE89-D6FF7A58DF02}"/>
    <dgm:cxn modelId="{FD9E1DBE-4C20-49E2-A7DB-F7A74B4D30AE}" srcId="{C2A02AA6-29FB-4BD0-AFB9-172A83C1A198}" destId="{AB223550-62C4-4814-8EF8-50C6D946D74D}" srcOrd="2" destOrd="0" parTransId="{584357FB-F131-4577-9D48-9E4B61ACEE4C}" sibTransId="{956D0410-364B-4C37-89AF-52005D89AD9F}"/>
    <dgm:cxn modelId="{77A587D8-AC86-4B11-A15F-4E370D451FDC}" srcId="{C2A02AA6-29FB-4BD0-AFB9-172A83C1A198}" destId="{9F0F4EFA-B413-40DE-85F5-B510C5E3CA21}" srcOrd="5" destOrd="0" parTransId="{881CA08E-E00F-4970-B4D5-FC8E4C40A2F2}" sibTransId="{F7D8D0B1-B769-44C8-B961-F263D5282B35}"/>
    <dgm:cxn modelId="{3331AEED-3E5C-4F38-8404-1174F069A3C0}" type="presOf" srcId="{78E03158-2F67-424C-93B2-DC8B02AC7D79}" destId="{0FBC79AF-0590-6944-9F2A-F1EFEDDDD395}" srcOrd="0" destOrd="0" presId="urn:microsoft.com/office/officeart/2005/8/layout/hierarchy1"/>
    <dgm:cxn modelId="{F5ED40F7-7FEE-4764-A28A-8AF7381BE2F4}" type="presOf" srcId="{9F0F4EFA-B413-40DE-85F5-B510C5E3CA21}" destId="{F55775F9-FCA6-4DA7-9EBF-DFBF56200248}" srcOrd="0" destOrd="0" presId="urn:microsoft.com/office/officeart/2005/8/layout/hierarchy1"/>
    <dgm:cxn modelId="{2CD6C513-BF70-4418-A263-68723669DEEB}" type="presParOf" srcId="{7B28089F-2CB8-DD4B-9294-0A6909F0401D}" destId="{4403A261-79B3-5648-A0DB-9AA9D4DF9A01}" srcOrd="0" destOrd="0" presId="urn:microsoft.com/office/officeart/2005/8/layout/hierarchy1"/>
    <dgm:cxn modelId="{A27D05DE-84D7-4855-89C5-16040C9F4F63}" type="presParOf" srcId="{4403A261-79B3-5648-A0DB-9AA9D4DF9A01}" destId="{3486F540-1496-AD4D-877C-645B04EF39D8}" srcOrd="0" destOrd="0" presId="urn:microsoft.com/office/officeart/2005/8/layout/hierarchy1"/>
    <dgm:cxn modelId="{7A5913DE-7B1E-4104-9FA8-39A706E86B1D}" type="presParOf" srcId="{3486F540-1496-AD4D-877C-645B04EF39D8}" destId="{EF6A5C7A-351C-1946-9225-C1A90EE6C0B8}" srcOrd="0" destOrd="0" presId="urn:microsoft.com/office/officeart/2005/8/layout/hierarchy1"/>
    <dgm:cxn modelId="{6EE22C04-B588-4373-843F-40D9A33E7980}" type="presParOf" srcId="{3486F540-1496-AD4D-877C-645B04EF39D8}" destId="{7A4647E3-476D-8543-953A-CC4B1D265CCD}" srcOrd="1" destOrd="0" presId="urn:microsoft.com/office/officeart/2005/8/layout/hierarchy1"/>
    <dgm:cxn modelId="{48A0128B-4076-482C-AB8D-21210983ED32}" type="presParOf" srcId="{4403A261-79B3-5648-A0DB-9AA9D4DF9A01}" destId="{B484FDA9-0514-234C-A8DA-B5006619A2D4}" srcOrd="1" destOrd="0" presId="urn:microsoft.com/office/officeart/2005/8/layout/hierarchy1"/>
    <dgm:cxn modelId="{4A4FE4AD-A1D6-49E6-9002-E35E64AE3F1D}" type="presParOf" srcId="{7B28089F-2CB8-DD4B-9294-0A6909F0401D}" destId="{7FA7E86C-7E7C-5841-9263-0F2DE07367B2}" srcOrd="1" destOrd="0" presId="urn:microsoft.com/office/officeart/2005/8/layout/hierarchy1"/>
    <dgm:cxn modelId="{010B037B-351B-45CF-8E3C-F6BD6E762A92}" type="presParOf" srcId="{7FA7E86C-7E7C-5841-9263-0F2DE07367B2}" destId="{9DD7175B-6F9F-F744-BCDF-64E4B56826C1}" srcOrd="0" destOrd="0" presId="urn:microsoft.com/office/officeart/2005/8/layout/hierarchy1"/>
    <dgm:cxn modelId="{C9461DC2-1917-4E27-A3A6-1AE3A2AA1AC8}" type="presParOf" srcId="{9DD7175B-6F9F-F744-BCDF-64E4B56826C1}" destId="{8FB8065D-32C6-C74E-A476-52519A63F39C}" srcOrd="0" destOrd="0" presId="urn:microsoft.com/office/officeart/2005/8/layout/hierarchy1"/>
    <dgm:cxn modelId="{39824AD0-A512-4263-8AA2-638362D2F501}" type="presParOf" srcId="{9DD7175B-6F9F-F744-BCDF-64E4B56826C1}" destId="{0FBC79AF-0590-6944-9F2A-F1EFEDDDD395}" srcOrd="1" destOrd="0" presId="urn:microsoft.com/office/officeart/2005/8/layout/hierarchy1"/>
    <dgm:cxn modelId="{FD7560C1-713F-495B-AC48-0A01B94C8AF0}" type="presParOf" srcId="{7FA7E86C-7E7C-5841-9263-0F2DE07367B2}" destId="{BE5D7538-74AB-A946-A8D8-69DCDDD660D9}" srcOrd="1" destOrd="0" presId="urn:microsoft.com/office/officeart/2005/8/layout/hierarchy1"/>
    <dgm:cxn modelId="{3292863E-32A1-4667-B403-5099A3D7C95E}" type="presParOf" srcId="{7B28089F-2CB8-DD4B-9294-0A6909F0401D}" destId="{0C070231-7769-DD4B-A08C-D852026DB458}" srcOrd="2" destOrd="0" presId="urn:microsoft.com/office/officeart/2005/8/layout/hierarchy1"/>
    <dgm:cxn modelId="{282DBA05-BD05-42AD-A947-562DF112CB61}" type="presParOf" srcId="{0C070231-7769-DD4B-A08C-D852026DB458}" destId="{92EF1FD2-28AD-2C46-A810-8AF22E9442FC}" srcOrd="0" destOrd="0" presId="urn:microsoft.com/office/officeart/2005/8/layout/hierarchy1"/>
    <dgm:cxn modelId="{3B1E97DC-1103-44B3-8C02-D0C55233AC39}" type="presParOf" srcId="{92EF1FD2-28AD-2C46-A810-8AF22E9442FC}" destId="{8829280C-90E6-204C-AC8C-D9EF5E947F5E}" srcOrd="0" destOrd="0" presId="urn:microsoft.com/office/officeart/2005/8/layout/hierarchy1"/>
    <dgm:cxn modelId="{521BFD51-1D51-46DD-A22F-64AA103ACE82}" type="presParOf" srcId="{92EF1FD2-28AD-2C46-A810-8AF22E9442FC}" destId="{5EDDB81B-79A1-7844-B832-E05FB14D3240}" srcOrd="1" destOrd="0" presId="urn:microsoft.com/office/officeart/2005/8/layout/hierarchy1"/>
    <dgm:cxn modelId="{CA3C4F3C-CC21-4B8F-93D2-9B187D4935CE}" type="presParOf" srcId="{0C070231-7769-DD4B-A08C-D852026DB458}" destId="{373269B0-2024-3B4D-B52B-554D6805E954}" srcOrd="1" destOrd="0" presId="urn:microsoft.com/office/officeart/2005/8/layout/hierarchy1"/>
    <dgm:cxn modelId="{019EE678-30F2-43A8-A0A6-0883BD342C29}" type="presParOf" srcId="{7B28089F-2CB8-DD4B-9294-0A6909F0401D}" destId="{95378FDA-5345-9F4A-8680-8A44904D23B5}" srcOrd="3" destOrd="0" presId="urn:microsoft.com/office/officeart/2005/8/layout/hierarchy1"/>
    <dgm:cxn modelId="{B5099B96-6EC8-4C65-9A2A-AEAD883F1C3A}" type="presParOf" srcId="{95378FDA-5345-9F4A-8680-8A44904D23B5}" destId="{B9197BE9-5085-1A42-BFC2-718AF83EE277}" srcOrd="0" destOrd="0" presId="urn:microsoft.com/office/officeart/2005/8/layout/hierarchy1"/>
    <dgm:cxn modelId="{D34267BD-4787-4C1E-AC16-4BA19B6D16AA}" type="presParOf" srcId="{B9197BE9-5085-1A42-BFC2-718AF83EE277}" destId="{F7DFD6AC-A137-AB47-B634-20700DAB84BA}" srcOrd="0" destOrd="0" presId="urn:microsoft.com/office/officeart/2005/8/layout/hierarchy1"/>
    <dgm:cxn modelId="{86AD3EC2-0466-4CB3-AE1C-2C09BBA385CC}" type="presParOf" srcId="{B9197BE9-5085-1A42-BFC2-718AF83EE277}" destId="{7C87343D-B68B-A34A-BB6E-8ECCBD7AD3ED}" srcOrd="1" destOrd="0" presId="urn:microsoft.com/office/officeart/2005/8/layout/hierarchy1"/>
    <dgm:cxn modelId="{1F37439D-AC9E-415A-870A-EB355B4D35FB}" type="presParOf" srcId="{95378FDA-5345-9F4A-8680-8A44904D23B5}" destId="{2D8E6EC9-437C-DA41-AA93-6F65076DB8E6}" srcOrd="1" destOrd="0" presId="urn:microsoft.com/office/officeart/2005/8/layout/hierarchy1"/>
    <dgm:cxn modelId="{8E64B4CB-3BA9-4B43-B5BE-7FBE19C091AC}" type="presParOf" srcId="{7B28089F-2CB8-DD4B-9294-0A6909F0401D}" destId="{300F5696-FD8B-4532-B888-0DAA9BE446AA}" srcOrd="4" destOrd="0" presId="urn:microsoft.com/office/officeart/2005/8/layout/hierarchy1"/>
    <dgm:cxn modelId="{9E5CD536-2FCE-487A-92D1-43616ECF2955}" type="presParOf" srcId="{300F5696-FD8B-4532-B888-0DAA9BE446AA}" destId="{ADBB89C8-0025-490B-AB1E-69DE360360F9}" srcOrd="0" destOrd="0" presId="urn:microsoft.com/office/officeart/2005/8/layout/hierarchy1"/>
    <dgm:cxn modelId="{A6170656-07AF-4A2A-8B4B-2B2DAD929C98}" type="presParOf" srcId="{ADBB89C8-0025-490B-AB1E-69DE360360F9}" destId="{70E45D68-EDDA-40AF-967B-1F6825441918}" srcOrd="0" destOrd="0" presId="urn:microsoft.com/office/officeart/2005/8/layout/hierarchy1"/>
    <dgm:cxn modelId="{D2269399-03D0-45F0-B083-73F7FBD780C0}" type="presParOf" srcId="{ADBB89C8-0025-490B-AB1E-69DE360360F9}" destId="{CEEDED4B-1A21-4A2D-8487-681D0429CC41}" srcOrd="1" destOrd="0" presId="urn:microsoft.com/office/officeart/2005/8/layout/hierarchy1"/>
    <dgm:cxn modelId="{2550294F-48F2-47A5-8A0D-B87A3CBBCBD2}" type="presParOf" srcId="{300F5696-FD8B-4532-B888-0DAA9BE446AA}" destId="{E72F2F68-5C68-4680-A821-F09CB979F50A}" srcOrd="1" destOrd="0" presId="urn:microsoft.com/office/officeart/2005/8/layout/hierarchy1"/>
    <dgm:cxn modelId="{76F9AFE9-B122-40E7-9B24-EEE6ED83D84F}" type="presParOf" srcId="{7B28089F-2CB8-DD4B-9294-0A6909F0401D}" destId="{0BC5D6F5-AF79-4DB6-AB71-FB931CEDB7EC}" srcOrd="5" destOrd="0" presId="urn:microsoft.com/office/officeart/2005/8/layout/hierarchy1"/>
    <dgm:cxn modelId="{31795AAC-58CD-4DAB-B9C8-B4AA5F72FF48}" type="presParOf" srcId="{0BC5D6F5-AF79-4DB6-AB71-FB931CEDB7EC}" destId="{E4073657-5A70-4363-8AE7-2692F4381DB5}" srcOrd="0" destOrd="0" presId="urn:microsoft.com/office/officeart/2005/8/layout/hierarchy1"/>
    <dgm:cxn modelId="{FCF023F4-C1DF-45B5-895D-5EE29F1DBA09}" type="presParOf" srcId="{E4073657-5A70-4363-8AE7-2692F4381DB5}" destId="{06AFC4EB-8997-475F-A53C-2ACB53811F2F}" srcOrd="0" destOrd="0" presId="urn:microsoft.com/office/officeart/2005/8/layout/hierarchy1"/>
    <dgm:cxn modelId="{C28CF77E-C017-4063-9B40-F5B736AC2921}" type="presParOf" srcId="{E4073657-5A70-4363-8AE7-2692F4381DB5}" destId="{F55775F9-FCA6-4DA7-9EBF-DFBF56200248}" srcOrd="1" destOrd="0" presId="urn:microsoft.com/office/officeart/2005/8/layout/hierarchy1"/>
    <dgm:cxn modelId="{1110495E-578C-4F61-9F94-A08D43609DD0}" type="presParOf" srcId="{0BC5D6F5-AF79-4DB6-AB71-FB931CEDB7EC}" destId="{C9AF0BDA-CA8D-4AAC-B2A2-C9258C858540}"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A02AA6-29FB-4BD0-AFB9-172A83C1A19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7CDF7828-BC4E-4090-8282-806F9EA0EDA1}">
      <dgm:prSet custT="1"/>
      <dgm:spPr/>
      <dgm:t>
        <a:bodyPr/>
        <a:lstStyle/>
        <a:p>
          <a:r>
            <a:rPr lang="en-US" sz="2400"/>
            <a:t>﻿Naïve Bayes</a:t>
          </a:r>
        </a:p>
      </dgm:t>
    </dgm:pt>
    <dgm:pt modelId="{C0DC1FA8-6FA8-4653-BADC-C6984896D2DE}" type="parTrans" cxnId="{B24BB4AE-9FE6-4E26-98DF-D30BC106332E}">
      <dgm:prSet/>
      <dgm:spPr/>
      <dgm:t>
        <a:bodyPr/>
        <a:lstStyle/>
        <a:p>
          <a:endParaRPr lang="en-US" sz="2400"/>
        </a:p>
      </dgm:t>
    </dgm:pt>
    <dgm:pt modelId="{42124360-E25B-46E2-AB22-32C3C84A0D77}" type="sibTrans" cxnId="{B24BB4AE-9FE6-4E26-98DF-D30BC106332E}">
      <dgm:prSet/>
      <dgm:spPr/>
      <dgm:t>
        <a:bodyPr/>
        <a:lstStyle/>
        <a:p>
          <a:endParaRPr lang="en-US" sz="2400"/>
        </a:p>
      </dgm:t>
    </dgm:pt>
    <dgm:pt modelId="{78E03158-2F67-424C-93B2-DC8B02AC7D79}">
      <dgm:prSet custT="1"/>
      <dgm:spPr/>
      <dgm:t>
        <a:bodyPr/>
        <a:lstStyle/>
        <a:p>
          <a:r>
            <a:rPr lang="en-US" sz="2400"/>
            <a:t>﻿Decision Trees</a:t>
          </a:r>
        </a:p>
      </dgm:t>
    </dgm:pt>
    <dgm:pt modelId="{3C3F6BF2-E105-4F1A-B731-69E25095BA82}" type="parTrans" cxnId="{39BAF1BB-F551-4C07-836A-208BF00D5883}">
      <dgm:prSet/>
      <dgm:spPr/>
      <dgm:t>
        <a:bodyPr/>
        <a:lstStyle/>
        <a:p>
          <a:endParaRPr lang="en-US" sz="2400"/>
        </a:p>
      </dgm:t>
    </dgm:pt>
    <dgm:pt modelId="{81B4D908-C6BD-4B19-AE89-D6FF7A58DF02}" type="sibTrans" cxnId="{39BAF1BB-F551-4C07-836A-208BF00D5883}">
      <dgm:prSet/>
      <dgm:spPr/>
      <dgm:t>
        <a:bodyPr/>
        <a:lstStyle/>
        <a:p>
          <a:endParaRPr lang="en-US" sz="2400"/>
        </a:p>
      </dgm:t>
    </dgm:pt>
    <dgm:pt modelId="{AB223550-62C4-4814-8EF8-50C6D946D74D}">
      <dgm:prSet custT="1"/>
      <dgm:spPr/>
      <dgm:t>
        <a:bodyPr/>
        <a:lstStyle/>
        <a:p>
          <a:r>
            <a:rPr lang="en-US" sz="2400"/>
            <a:t>﻿Random Forest</a:t>
          </a:r>
        </a:p>
      </dgm:t>
    </dgm:pt>
    <dgm:pt modelId="{584357FB-F131-4577-9D48-9E4B61ACEE4C}" type="parTrans" cxnId="{FD9E1DBE-4C20-49E2-A7DB-F7A74B4D30AE}">
      <dgm:prSet/>
      <dgm:spPr/>
      <dgm:t>
        <a:bodyPr/>
        <a:lstStyle/>
        <a:p>
          <a:endParaRPr lang="en-US" sz="2400"/>
        </a:p>
      </dgm:t>
    </dgm:pt>
    <dgm:pt modelId="{956D0410-364B-4C37-89AF-52005D89AD9F}" type="sibTrans" cxnId="{FD9E1DBE-4C20-49E2-A7DB-F7A74B4D30AE}">
      <dgm:prSet/>
      <dgm:spPr/>
      <dgm:t>
        <a:bodyPr/>
        <a:lstStyle/>
        <a:p>
          <a:endParaRPr lang="en-US" sz="2400"/>
        </a:p>
      </dgm:t>
    </dgm:pt>
    <dgm:pt modelId="{921187B2-915A-46EB-A99F-10844410EDF2}">
      <dgm:prSet custT="1"/>
      <dgm:spPr/>
      <dgm:t>
        <a:bodyPr/>
        <a:lstStyle/>
        <a:p>
          <a:r>
            <a:rPr lang="en-US" sz="2400"/>
            <a:t>KNN</a:t>
          </a:r>
        </a:p>
      </dgm:t>
    </dgm:pt>
    <dgm:pt modelId="{C84CC21A-5EF1-42A4-A1BF-9B5100DD5282}" type="parTrans" cxnId="{190B5E2D-D559-4B7A-BFF7-F2A79517EC66}">
      <dgm:prSet/>
      <dgm:spPr/>
      <dgm:t>
        <a:bodyPr/>
        <a:lstStyle/>
        <a:p>
          <a:endParaRPr lang="en-US" sz="2400"/>
        </a:p>
      </dgm:t>
    </dgm:pt>
    <dgm:pt modelId="{C0F667B0-24C9-4EFB-BC76-352351EF661D}" type="sibTrans" cxnId="{190B5E2D-D559-4B7A-BFF7-F2A79517EC66}">
      <dgm:prSet/>
      <dgm:spPr/>
      <dgm:t>
        <a:bodyPr/>
        <a:lstStyle/>
        <a:p>
          <a:endParaRPr lang="en-US" sz="2400"/>
        </a:p>
      </dgm:t>
    </dgm:pt>
    <dgm:pt modelId="{7B28089F-2CB8-DD4B-9294-0A6909F0401D}" type="pres">
      <dgm:prSet presAssocID="{C2A02AA6-29FB-4BD0-AFB9-172A83C1A198}" presName="hierChild1" presStyleCnt="0">
        <dgm:presLayoutVars>
          <dgm:chPref val="1"/>
          <dgm:dir/>
          <dgm:animOne val="branch"/>
          <dgm:animLvl val="lvl"/>
          <dgm:resizeHandles/>
        </dgm:presLayoutVars>
      </dgm:prSet>
      <dgm:spPr/>
    </dgm:pt>
    <dgm:pt modelId="{4403A261-79B3-5648-A0DB-9AA9D4DF9A01}" type="pres">
      <dgm:prSet presAssocID="{7CDF7828-BC4E-4090-8282-806F9EA0EDA1}" presName="hierRoot1" presStyleCnt="0"/>
      <dgm:spPr/>
    </dgm:pt>
    <dgm:pt modelId="{3486F540-1496-AD4D-877C-645B04EF39D8}" type="pres">
      <dgm:prSet presAssocID="{7CDF7828-BC4E-4090-8282-806F9EA0EDA1}" presName="composite" presStyleCnt="0"/>
      <dgm:spPr/>
    </dgm:pt>
    <dgm:pt modelId="{EF6A5C7A-351C-1946-9225-C1A90EE6C0B8}" type="pres">
      <dgm:prSet presAssocID="{7CDF7828-BC4E-4090-8282-806F9EA0EDA1}" presName="background" presStyleLbl="node0" presStyleIdx="0" presStyleCnt="4"/>
      <dgm:spPr/>
    </dgm:pt>
    <dgm:pt modelId="{7A4647E3-476D-8543-953A-CC4B1D265CCD}" type="pres">
      <dgm:prSet presAssocID="{7CDF7828-BC4E-4090-8282-806F9EA0EDA1}" presName="text" presStyleLbl="fgAcc0" presStyleIdx="0" presStyleCnt="4">
        <dgm:presLayoutVars>
          <dgm:chPref val="3"/>
        </dgm:presLayoutVars>
      </dgm:prSet>
      <dgm:spPr/>
    </dgm:pt>
    <dgm:pt modelId="{B484FDA9-0514-234C-A8DA-B5006619A2D4}" type="pres">
      <dgm:prSet presAssocID="{7CDF7828-BC4E-4090-8282-806F9EA0EDA1}" presName="hierChild2" presStyleCnt="0"/>
      <dgm:spPr/>
    </dgm:pt>
    <dgm:pt modelId="{7FA7E86C-7E7C-5841-9263-0F2DE07367B2}" type="pres">
      <dgm:prSet presAssocID="{78E03158-2F67-424C-93B2-DC8B02AC7D79}" presName="hierRoot1" presStyleCnt="0"/>
      <dgm:spPr/>
    </dgm:pt>
    <dgm:pt modelId="{9DD7175B-6F9F-F744-BCDF-64E4B56826C1}" type="pres">
      <dgm:prSet presAssocID="{78E03158-2F67-424C-93B2-DC8B02AC7D79}" presName="composite" presStyleCnt="0"/>
      <dgm:spPr/>
    </dgm:pt>
    <dgm:pt modelId="{8FB8065D-32C6-C74E-A476-52519A63F39C}" type="pres">
      <dgm:prSet presAssocID="{78E03158-2F67-424C-93B2-DC8B02AC7D79}" presName="background" presStyleLbl="node0" presStyleIdx="1" presStyleCnt="4"/>
      <dgm:spPr/>
    </dgm:pt>
    <dgm:pt modelId="{0FBC79AF-0590-6944-9F2A-F1EFEDDDD395}" type="pres">
      <dgm:prSet presAssocID="{78E03158-2F67-424C-93B2-DC8B02AC7D79}" presName="text" presStyleLbl="fgAcc0" presStyleIdx="1" presStyleCnt="4">
        <dgm:presLayoutVars>
          <dgm:chPref val="3"/>
        </dgm:presLayoutVars>
      </dgm:prSet>
      <dgm:spPr/>
    </dgm:pt>
    <dgm:pt modelId="{BE5D7538-74AB-A946-A8D8-69DCDDD660D9}" type="pres">
      <dgm:prSet presAssocID="{78E03158-2F67-424C-93B2-DC8B02AC7D79}" presName="hierChild2" presStyleCnt="0"/>
      <dgm:spPr/>
    </dgm:pt>
    <dgm:pt modelId="{0C070231-7769-DD4B-A08C-D852026DB458}" type="pres">
      <dgm:prSet presAssocID="{AB223550-62C4-4814-8EF8-50C6D946D74D}" presName="hierRoot1" presStyleCnt="0"/>
      <dgm:spPr/>
    </dgm:pt>
    <dgm:pt modelId="{92EF1FD2-28AD-2C46-A810-8AF22E9442FC}" type="pres">
      <dgm:prSet presAssocID="{AB223550-62C4-4814-8EF8-50C6D946D74D}" presName="composite" presStyleCnt="0"/>
      <dgm:spPr/>
    </dgm:pt>
    <dgm:pt modelId="{8829280C-90E6-204C-AC8C-D9EF5E947F5E}" type="pres">
      <dgm:prSet presAssocID="{AB223550-62C4-4814-8EF8-50C6D946D74D}" presName="background" presStyleLbl="node0" presStyleIdx="2" presStyleCnt="4"/>
      <dgm:spPr/>
    </dgm:pt>
    <dgm:pt modelId="{5EDDB81B-79A1-7844-B832-E05FB14D3240}" type="pres">
      <dgm:prSet presAssocID="{AB223550-62C4-4814-8EF8-50C6D946D74D}" presName="text" presStyleLbl="fgAcc0" presStyleIdx="2" presStyleCnt="4">
        <dgm:presLayoutVars>
          <dgm:chPref val="3"/>
        </dgm:presLayoutVars>
      </dgm:prSet>
      <dgm:spPr/>
    </dgm:pt>
    <dgm:pt modelId="{373269B0-2024-3B4D-B52B-554D6805E954}" type="pres">
      <dgm:prSet presAssocID="{AB223550-62C4-4814-8EF8-50C6D946D74D}" presName="hierChild2" presStyleCnt="0"/>
      <dgm:spPr/>
    </dgm:pt>
    <dgm:pt modelId="{95378FDA-5345-9F4A-8680-8A44904D23B5}" type="pres">
      <dgm:prSet presAssocID="{921187B2-915A-46EB-A99F-10844410EDF2}" presName="hierRoot1" presStyleCnt="0"/>
      <dgm:spPr/>
    </dgm:pt>
    <dgm:pt modelId="{B9197BE9-5085-1A42-BFC2-718AF83EE277}" type="pres">
      <dgm:prSet presAssocID="{921187B2-915A-46EB-A99F-10844410EDF2}" presName="composite" presStyleCnt="0"/>
      <dgm:spPr/>
    </dgm:pt>
    <dgm:pt modelId="{F7DFD6AC-A137-AB47-B634-20700DAB84BA}" type="pres">
      <dgm:prSet presAssocID="{921187B2-915A-46EB-A99F-10844410EDF2}" presName="background" presStyleLbl="node0" presStyleIdx="3" presStyleCnt="4"/>
      <dgm:spPr/>
    </dgm:pt>
    <dgm:pt modelId="{7C87343D-B68B-A34A-BB6E-8ECCBD7AD3ED}" type="pres">
      <dgm:prSet presAssocID="{921187B2-915A-46EB-A99F-10844410EDF2}" presName="text" presStyleLbl="fgAcc0" presStyleIdx="3" presStyleCnt="4">
        <dgm:presLayoutVars>
          <dgm:chPref val="3"/>
        </dgm:presLayoutVars>
      </dgm:prSet>
      <dgm:spPr/>
    </dgm:pt>
    <dgm:pt modelId="{2D8E6EC9-437C-DA41-AA93-6F65076DB8E6}" type="pres">
      <dgm:prSet presAssocID="{921187B2-915A-46EB-A99F-10844410EDF2}" presName="hierChild2" presStyleCnt="0"/>
      <dgm:spPr/>
    </dgm:pt>
  </dgm:ptLst>
  <dgm:cxnLst>
    <dgm:cxn modelId="{190B5E2D-D559-4B7A-BFF7-F2A79517EC66}" srcId="{C2A02AA6-29FB-4BD0-AFB9-172A83C1A198}" destId="{921187B2-915A-46EB-A99F-10844410EDF2}" srcOrd="3" destOrd="0" parTransId="{C84CC21A-5EF1-42A4-A1BF-9B5100DD5282}" sibTransId="{C0F667B0-24C9-4EFB-BC76-352351EF661D}"/>
    <dgm:cxn modelId="{6EA9597A-E572-9D44-BB8C-F3848C80F8BE}" type="presOf" srcId="{C2A02AA6-29FB-4BD0-AFB9-172A83C1A198}" destId="{7B28089F-2CB8-DD4B-9294-0A6909F0401D}" srcOrd="0" destOrd="0" presId="urn:microsoft.com/office/officeart/2005/8/layout/hierarchy1"/>
    <dgm:cxn modelId="{70CEAFA6-F968-7F42-99DC-84A6EF5D068B}" type="presOf" srcId="{7CDF7828-BC4E-4090-8282-806F9EA0EDA1}" destId="{7A4647E3-476D-8543-953A-CC4B1D265CCD}" srcOrd="0" destOrd="0" presId="urn:microsoft.com/office/officeart/2005/8/layout/hierarchy1"/>
    <dgm:cxn modelId="{B24BB4AE-9FE6-4E26-98DF-D30BC106332E}" srcId="{C2A02AA6-29FB-4BD0-AFB9-172A83C1A198}" destId="{7CDF7828-BC4E-4090-8282-806F9EA0EDA1}" srcOrd="0" destOrd="0" parTransId="{C0DC1FA8-6FA8-4653-BADC-C6984896D2DE}" sibTransId="{42124360-E25B-46E2-AB22-32C3C84A0D77}"/>
    <dgm:cxn modelId="{B4E506B2-509B-4A49-9CFE-39D3A4440A73}" type="presOf" srcId="{78E03158-2F67-424C-93B2-DC8B02AC7D79}" destId="{0FBC79AF-0590-6944-9F2A-F1EFEDDDD395}" srcOrd="0" destOrd="0" presId="urn:microsoft.com/office/officeart/2005/8/layout/hierarchy1"/>
    <dgm:cxn modelId="{39BAF1BB-F551-4C07-836A-208BF00D5883}" srcId="{C2A02AA6-29FB-4BD0-AFB9-172A83C1A198}" destId="{78E03158-2F67-424C-93B2-DC8B02AC7D79}" srcOrd="1" destOrd="0" parTransId="{3C3F6BF2-E105-4F1A-B731-69E25095BA82}" sibTransId="{81B4D908-C6BD-4B19-AE89-D6FF7A58DF02}"/>
    <dgm:cxn modelId="{FD9E1DBE-4C20-49E2-A7DB-F7A74B4D30AE}" srcId="{C2A02AA6-29FB-4BD0-AFB9-172A83C1A198}" destId="{AB223550-62C4-4814-8EF8-50C6D946D74D}" srcOrd="2" destOrd="0" parTransId="{584357FB-F131-4577-9D48-9E4B61ACEE4C}" sibTransId="{956D0410-364B-4C37-89AF-52005D89AD9F}"/>
    <dgm:cxn modelId="{73B885ED-7FA5-7B46-96FF-F2817B0594DA}" type="presOf" srcId="{AB223550-62C4-4814-8EF8-50C6D946D74D}" destId="{5EDDB81B-79A1-7844-B832-E05FB14D3240}" srcOrd="0" destOrd="0" presId="urn:microsoft.com/office/officeart/2005/8/layout/hierarchy1"/>
    <dgm:cxn modelId="{C66463FE-AF3B-EE46-964B-6F63D88AA8DE}" type="presOf" srcId="{921187B2-915A-46EB-A99F-10844410EDF2}" destId="{7C87343D-B68B-A34A-BB6E-8ECCBD7AD3ED}" srcOrd="0" destOrd="0" presId="urn:microsoft.com/office/officeart/2005/8/layout/hierarchy1"/>
    <dgm:cxn modelId="{E8C9C193-6618-F841-ACA6-21A67FA1B2D0}" type="presParOf" srcId="{7B28089F-2CB8-DD4B-9294-0A6909F0401D}" destId="{4403A261-79B3-5648-A0DB-9AA9D4DF9A01}" srcOrd="0" destOrd="0" presId="urn:microsoft.com/office/officeart/2005/8/layout/hierarchy1"/>
    <dgm:cxn modelId="{216529C7-A9F8-A94D-ACA2-D89C3EF41EC2}" type="presParOf" srcId="{4403A261-79B3-5648-A0DB-9AA9D4DF9A01}" destId="{3486F540-1496-AD4D-877C-645B04EF39D8}" srcOrd="0" destOrd="0" presId="urn:microsoft.com/office/officeart/2005/8/layout/hierarchy1"/>
    <dgm:cxn modelId="{4F465D36-0083-FC48-8F2C-CAEB6582F43F}" type="presParOf" srcId="{3486F540-1496-AD4D-877C-645B04EF39D8}" destId="{EF6A5C7A-351C-1946-9225-C1A90EE6C0B8}" srcOrd="0" destOrd="0" presId="urn:microsoft.com/office/officeart/2005/8/layout/hierarchy1"/>
    <dgm:cxn modelId="{50FF1462-7C75-D341-BA87-3A60A2B7A77D}" type="presParOf" srcId="{3486F540-1496-AD4D-877C-645B04EF39D8}" destId="{7A4647E3-476D-8543-953A-CC4B1D265CCD}" srcOrd="1" destOrd="0" presId="urn:microsoft.com/office/officeart/2005/8/layout/hierarchy1"/>
    <dgm:cxn modelId="{A4B6FF7F-134B-DA49-93E6-674E2D9536B5}" type="presParOf" srcId="{4403A261-79B3-5648-A0DB-9AA9D4DF9A01}" destId="{B484FDA9-0514-234C-A8DA-B5006619A2D4}" srcOrd="1" destOrd="0" presId="urn:microsoft.com/office/officeart/2005/8/layout/hierarchy1"/>
    <dgm:cxn modelId="{65F62697-290D-F14C-AC57-99204F9659DA}" type="presParOf" srcId="{7B28089F-2CB8-DD4B-9294-0A6909F0401D}" destId="{7FA7E86C-7E7C-5841-9263-0F2DE07367B2}" srcOrd="1" destOrd="0" presId="urn:microsoft.com/office/officeart/2005/8/layout/hierarchy1"/>
    <dgm:cxn modelId="{329A2F3C-2D09-194A-8D57-8B5D631905F3}" type="presParOf" srcId="{7FA7E86C-7E7C-5841-9263-0F2DE07367B2}" destId="{9DD7175B-6F9F-F744-BCDF-64E4B56826C1}" srcOrd="0" destOrd="0" presId="urn:microsoft.com/office/officeart/2005/8/layout/hierarchy1"/>
    <dgm:cxn modelId="{978C565B-E911-6241-977C-1AFB49DFFB5C}" type="presParOf" srcId="{9DD7175B-6F9F-F744-BCDF-64E4B56826C1}" destId="{8FB8065D-32C6-C74E-A476-52519A63F39C}" srcOrd="0" destOrd="0" presId="urn:microsoft.com/office/officeart/2005/8/layout/hierarchy1"/>
    <dgm:cxn modelId="{8DEFBF8D-F607-3D4C-8387-4C31FC435E65}" type="presParOf" srcId="{9DD7175B-6F9F-F744-BCDF-64E4B56826C1}" destId="{0FBC79AF-0590-6944-9F2A-F1EFEDDDD395}" srcOrd="1" destOrd="0" presId="urn:microsoft.com/office/officeart/2005/8/layout/hierarchy1"/>
    <dgm:cxn modelId="{D4320297-203A-214F-9651-9FE0BB579236}" type="presParOf" srcId="{7FA7E86C-7E7C-5841-9263-0F2DE07367B2}" destId="{BE5D7538-74AB-A946-A8D8-69DCDDD660D9}" srcOrd="1" destOrd="0" presId="urn:microsoft.com/office/officeart/2005/8/layout/hierarchy1"/>
    <dgm:cxn modelId="{324A18CF-49DE-374C-9327-C7D3DAEA922E}" type="presParOf" srcId="{7B28089F-2CB8-DD4B-9294-0A6909F0401D}" destId="{0C070231-7769-DD4B-A08C-D852026DB458}" srcOrd="2" destOrd="0" presId="urn:microsoft.com/office/officeart/2005/8/layout/hierarchy1"/>
    <dgm:cxn modelId="{C4E9196B-E4F3-1948-AB17-92BC68B701CD}" type="presParOf" srcId="{0C070231-7769-DD4B-A08C-D852026DB458}" destId="{92EF1FD2-28AD-2C46-A810-8AF22E9442FC}" srcOrd="0" destOrd="0" presId="urn:microsoft.com/office/officeart/2005/8/layout/hierarchy1"/>
    <dgm:cxn modelId="{690A2103-54F4-BE42-8F19-FD190D9D68A5}" type="presParOf" srcId="{92EF1FD2-28AD-2C46-A810-8AF22E9442FC}" destId="{8829280C-90E6-204C-AC8C-D9EF5E947F5E}" srcOrd="0" destOrd="0" presId="urn:microsoft.com/office/officeart/2005/8/layout/hierarchy1"/>
    <dgm:cxn modelId="{1E13B065-1DB7-5543-AD01-CAD5AD1E31CA}" type="presParOf" srcId="{92EF1FD2-28AD-2C46-A810-8AF22E9442FC}" destId="{5EDDB81B-79A1-7844-B832-E05FB14D3240}" srcOrd="1" destOrd="0" presId="urn:microsoft.com/office/officeart/2005/8/layout/hierarchy1"/>
    <dgm:cxn modelId="{012BE8FD-6360-904D-8995-0500AE34A228}" type="presParOf" srcId="{0C070231-7769-DD4B-A08C-D852026DB458}" destId="{373269B0-2024-3B4D-B52B-554D6805E954}" srcOrd="1" destOrd="0" presId="urn:microsoft.com/office/officeart/2005/8/layout/hierarchy1"/>
    <dgm:cxn modelId="{FBE6621A-A22F-0B4F-9DC4-6CFA9F6094AC}" type="presParOf" srcId="{7B28089F-2CB8-DD4B-9294-0A6909F0401D}" destId="{95378FDA-5345-9F4A-8680-8A44904D23B5}" srcOrd="3" destOrd="0" presId="urn:microsoft.com/office/officeart/2005/8/layout/hierarchy1"/>
    <dgm:cxn modelId="{888DDDBE-56E6-2F43-931C-85B0311B55D6}" type="presParOf" srcId="{95378FDA-5345-9F4A-8680-8A44904D23B5}" destId="{B9197BE9-5085-1A42-BFC2-718AF83EE277}" srcOrd="0" destOrd="0" presId="urn:microsoft.com/office/officeart/2005/8/layout/hierarchy1"/>
    <dgm:cxn modelId="{6D983E10-095C-C545-8D89-E9D626B4CF0E}" type="presParOf" srcId="{B9197BE9-5085-1A42-BFC2-718AF83EE277}" destId="{F7DFD6AC-A137-AB47-B634-20700DAB84BA}" srcOrd="0" destOrd="0" presId="urn:microsoft.com/office/officeart/2005/8/layout/hierarchy1"/>
    <dgm:cxn modelId="{E0989145-516D-F84C-B677-A57882F0AB5C}" type="presParOf" srcId="{B9197BE9-5085-1A42-BFC2-718AF83EE277}" destId="{7C87343D-B68B-A34A-BB6E-8ECCBD7AD3ED}" srcOrd="1" destOrd="0" presId="urn:microsoft.com/office/officeart/2005/8/layout/hierarchy1"/>
    <dgm:cxn modelId="{C5A4FB12-B2D3-5240-A8CF-684870DF0E7E}" type="presParOf" srcId="{95378FDA-5345-9F4A-8680-8A44904D23B5}" destId="{2D8E6EC9-437C-DA41-AA93-6F65076DB8E6}"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F84B33-282D-47CA-9039-9755BC8D558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88B2C16-70FD-419E-B7D7-83E448C0A917}">
      <dgm:prSet/>
      <dgm:spPr/>
      <dgm:t>
        <a:bodyPr/>
        <a:lstStyle/>
        <a:p>
          <a:r>
            <a:rPr lang="en-US" b="1"/>
            <a:t>Dataset Overview:</a:t>
          </a:r>
          <a:endParaRPr lang="en-US"/>
        </a:p>
      </dgm:t>
    </dgm:pt>
    <dgm:pt modelId="{1A3C26DA-240F-4E5D-B031-EB1DA75C02CA}" type="parTrans" cxnId="{6699F39D-0A96-4F84-B8A2-E30409161923}">
      <dgm:prSet/>
      <dgm:spPr/>
      <dgm:t>
        <a:bodyPr/>
        <a:lstStyle/>
        <a:p>
          <a:endParaRPr lang="en-US"/>
        </a:p>
      </dgm:t>
    </dgm:pt>
    <dgm:pt modelId="{C269ED5A-C2A7-4E3A-9D2B-668A39C2DDA4}" type="sibTrans" cxnId="{6699F39D-0A96-4F84-B8A2-E30409161923}">
      <dgm:prSet/>
      <dgm:spPr/>
      <dgm:t>
        <a:bodyPr/>
        <a:lstStyle/>
        <a:p>
          <a:endParaRPr lang="en-US"/>
        </a:p>
      </dgm:t>
    </dgm:pt>
    <dgm:pt modelId="{500929F5-CF93-4FE6-A782-A2BE31BBD333}">
      <dgm:prSet/>
      <dgm:spPr/>
      <dgm:t>
        <a:bodyPr/>
        <a:lstStyle/>
        <a:p>
          <a:r>
            <a:rPr lang="en-US"/>
            <a:t>Target variable is rent.</a:t>
          </a:r>
        </a:p>
      </dgm:t>
    </dgm:pt>
    <dgm:pt modelId="{F9306A44-277E-480F-9C39-9FBED14284BF}" type="parTrans" cxnId="{198D6499-AA52-461E-9198-D5F349096069}">
      <dgm:prSet/>
      <dgm:spPr/>
      <dgm:t>
        <a:bodyPr/>
        <a:lstStyle/>
        <a:p>
          <a:endParaRPr lang="en-US"/>
        </a:p>
      </dgm:t>
    </dgm:pt>
    <dgm:pt modelId="{4699CCA5-5875-41D5-8A17-37788C1F64E5}" type="sibTrans" cxnId="{198D6499-AA52-461E-9198-D5F349096069}">
      <dgm:prSet/>
      <dgm:spPr/>
      <dgm:t>
        <a:bodyPr/>
        <a:lstStyle/>
        <a:p>
          <a:endParaRPr lang="en-US"/>
        </a:p>
      </dgm:t>
    </dgm:pt>
    <dgm:pt modelId="{E63B0E6A-FEDC-44B5-BB9C-906DB00DF9EC}">
      <dgm:prSet/>
      <dgm:spPr/>
      <dgm:t>
        <a:bodyPr/>
        <a:lstStyle/>
        <a:p>
          <a:r>
            <a:rPr lang="en-US" b="1"/>
            <a:t>Key Features:</a:t>
          </a:r>
          <a:endParaRPr lang="en-US"/>
        </a:p>
      </dgm:t>
    </dgm:pt>
    <dgm:pt modelId="{1DAE610B-0AF1-4014-924A-BEA3D9C3D437}" type="parTrans" cxnId="{4CD97FFD-90A5-43EA-8E30-6F162E87E927}">
      <dgm:prSet/>
      <dgm:spPr/>
      <dgm:t>
        <a:bodyPr/>
        <a:lstStyle/>
        <a:p>
          <a:endParaRPr lang="en-US"/>
        </a:p>
      </dgm:t>
    </dgm:pt>
    <dgm:pt modelId="{17ED75BC-F544-40BE-BE56-DCA9BF6C33E5}" type="sibTrans" cxnId="{4CD97FFD-90A5-43EA-8E30-6F162E87E927}">
      <dgm:prSet/>
      <dgm:spPr/>
      <dgm:t>
        <a:bodyPr/>
        <a:lstStyle/>
        <a:p>
          <a:endParaRPr lang="en-US"/>
        </a:p>
      </dgm:t>
    </dgm:pt>
    <dgm:pt modelId="{951D8C0A-7D55-4777-B291-CBB464DAA177}">
      <dgm:prSet/>
      <dgm:spPr/>
      <dgm:t>
        <a:bodyPr/>
        <a:lstStyle/>
        <a:p>
          <a:r>
            <a:rPr lang="en-US"/>
            <a:t>Includes numerical attributes like BHK, size, bathroom.</a:t>
          </a:r>
        </a:p>
      </dgm:t>
    </dgm:pt>
    <dgm:pt modelId="{C9B3E5B0-CEE9-4D80-A7AC-ED78F4BD08C0}" type="parTrans" cxnId="{E9B9CF83-544B-42B9-AB41-598C2C9E7014}">
      <dgm:prSet/>
      <dgm:spPr/>
      <dgm:t>
        <a:bodyPr/>
        <a:lstStyle/>
        <a:p>
          <a:endParaRPr lang="en-US"/>
        </a:p>
      </dgm:t>
    </dgm:pt>
    <dgm:pt modelId="{9AA0A7D8-D38F-414C-B9CD-09E494480FB5}" type="sibTrans" cxnId="{E9B9CF83-544B-42B9-AB41-598C2C9E7014}">
      <dgm:prSet/>
      <dgm:spPr/>
      <dgm:t>
        <a:bodyPr/>
        <a:lstStyle/>
        <a:p>
          <a:endParaRPr lang="en-US"/>
        </a:p>
      </dgm:t>
    </dgm:pt>
    <dgm:pt modelId="{2CAD5D5F-D4CB-4E50-A59C-D455C801449D}">
      <dgm:prSet/>
      <dgm:spPr/>
      <dgm:t>
        <a:bodyPr/>
        <a:lstStyle/>
        <a:p>
          <a:r>
            <a:rPr lang="en-US" b="1"/>
            <a:t>Objective:</a:t>
          </a:r>
          <a:endParaRPr lang="en-US"/>
        </a:p>
      </dgm:t>
    </dgm:pt>
    <dgm:pt modelId="{5E1472DB-DCA8-4B3D-8F83-CDF3A6C9D0FC}" type="parTrans" cxnId="{04CA0861-87CB-4989-A5B0-DCBE9AB40D52}">
      <dgm:prSet/>
      <dgm:spPr/>
      <dgm:t>
        <a:bodyPr/>
        <a:lstStyle/>
        <a:p>
          <a:endParaRPr lang="en-US"/>
        </a:p>
      </dgm:t>
    </dgm:pt>
    <dgm:pt modelId="{D4F657DB-EDF6-4819-A7AC-AC7C5F5CE5EA}" type="sibTrans" cxnId="{04CA0861-87CB-4989-A5B0-DCBE9AB40D52}">
      <dgm:prSet/>
      <dgm:spPr/>
      <dgm:t>
        <a:bodyPr/>
        <a:lstStyle/>
        <a:p>
          <a:endParaRPr lang="en-US"/>
        </a:p>
      </dgm:t>
    </dgm:pt>
    <dgm:pt modelId="{57A9C03E-26F8-4A9B-AB83-4B79DE7F8BB7}">
      <dgm:prSet/>
      <dgm:spPr/>
      <dgm:t>
        <a:bodyPr/>
        <a:lstStyle/>
        <a:p>
          <a:r>
            <a:rPr lang="en-US"/>
            <a:t>Apply Multiple Linear and Polynomial Regression to predict rental prices based on relevant features.</a:t>
          </a:r>
        </a:p>
      </dgm:t>
    </dgm:pt>
    <dgm:pt modelId="{633B8123-E199-4196-82AF-E0157E80E545}" type="parTrans" cxnId="{DE333A8A-3D44-4318-806B-E03C56BD9DF1}">
      <dgm:prSet/>
      <dgm:spPr/>
      <dgm:t>
        <a:bodyPr/>
        <a:lstStyle/>
        <a:p>
          <a:endParaRPr lang="en-US"/>
        </a:p>
      </dgm:t>
    </dgm:pt>
    <dgm:pt modelId="{B5F64074-943D-4EC4-ADD0-084353F84C4B}" type="sibTrans" cxnId="{DE333A8A-3D44-4318-806B-E03C56BD9DF1}">
      <dgm:prSet/>
      <dgm:spPr/>
      <dgm:t>
        <a:bodyPr/>
        <a:lstStyle/>
        <a:p>
          <a:endParaRPr lang="en-US"/>
        </a:p>
      </dgm:t>
    </dgm:pt>
    <dgm:pt modelId="{5DBA13EE-660D-8841-BBA8-4DF3961F4E10}">
      <dgm:prSet/>
      <dgm:spPr/>
      <dgm:t>
        <a:bodyPr/>
        <a:lstStyle/>
        <a:p>
          <a:r>
            <a:rPr lang="en-US"/>
            <a:t>Aims to predict rent prices based on other independent variables.</a:t>
          </a:r>
        </a:p>
      </dgm:t>
    </dgm:pt>
    <dgm:pt modelId="{1AADE165-B285-8949-9F0A-76CEEC9B9435}" type="parTrans" cxnId="{425F18C7-869C-C446-B9BA-2BD98EA3E307}">
      <dgm:prSet/>
      <dgm:spPr/>
      <dgm:t>
        <a:bodyPr/>
        <a:lstStyle/>
        <a:p>
          <a:endParaRPr lang="en-US"/>
        </a:p>
      </dgm:t>
    </dgm:pt>
    <dgm:pt modelId="{E88654E0-58D4-E74D-9BBB-C660D3BF44A7}" type="sibTrans" cxnId="{425F18C7-869C-C446-B9BA-2BD98EA3E307}">
      <dgm:prSet/>
      <dgm:spPr/>
      <dgm:t>
        <a:bodyPr/>
        <a:lstStyle/>
        <a:p>
          <a:endParaRPr lang="en-US"/>
        </a:p>
      </dgm:t>
    </dgm:pt>
    <dgm:pt modelId="{9237DC95-740C-734B-A934-2DC63D6FAA85}">
      <dgm:prSet/>
      <dgm:spPr/>
      <dgm:t>
        <a:bodyPr/>
        <a:lstStyle/>
        <a:p>
          <a:r>
            <a:rPr lang="en-US"/>
            <a:t>Analyze the impact of different property attributes on rent to improve decision-making for renters and property owners.</a:t>
          </a:r>
        </a:p>
      </dgm:t>
    </dgm:pt>
    <dgm:pt modelId="{1044EE13-79B5-4147-93B8-39ECE9C58DD7}" type="parTrans" cxnId="{3C4DFF8F-AAD7-D64D-8107-6914FABD69D8}">
      <dgm:prSet/>
      <dgm:spPr/>
      <dgm:t>
        <a:bodyPr/>
        <a:lstStyle/>
        <a:p>
          <a:endParaRPr lang="en-US"/>
        </a:p>
      </dgm:t>
    </dgm:pt>
    <dgm:pt modelId="{4F4CBD52-8E25-CA43-B540-BED765718DBF}" type="sibTrans" cxnId="{3C4DFF8F-AAD7-D64D-8107-6914FABD69D8}">
      <dgm:prSet/>
      <dgm:spPr/>
      <dgm:t>
        <a:bodyPr/>
        <a:lstStyle/>
        <a:p>
          <a:endParaRPr lang="en-US"/>
        </a:p>
      </dgm:t>
    </dgm:pt>
    <dgm:pt modelId="{2C4B9E9B-72CA-DE4F-AB3D-089EB76E4894}">
      <dgm:prSet/>
      <dgm:spPr/>
      <dgm:t>
        <a:bodyPr/>
        <a:lstStyle/>
        <a:p>
          <a:r>
            <a:rPr lang="en-US"/>
            <a:t>Includes categorical attributes like floor level, city, furnishing status and tenant preferences.</a:t>
          </a:r>
        </a:p>
      </dgm:t>
    </dgm:pt>
    <dgm:pt modelId="{9392E368-67AC-0943-8A8B-241BC6732F33}" type="parTrans" cxnId="{2A8F67C8-21B8-1640-9324-2FE0BCE54997}">
      <dgm:prSet/>
      <dgm:spPr/>
      <dgm:t>
        <a:bodyPr/>
        <a:lstStyle/>
        <a:p>
          <a:endParaRPr lang="en-US"/>
        </a:p>
      </dgm:t>
    </dgm:pt>
    <dgm:pt modelId="{6CF67FE9-FCC8-1843-BEFC-CCCF3EBB7418}" type="sibTrans" cxnId="{2A8F67C8-21B8-1640-9324-2FE0BCE54997}">
      <dgm:prSet/>
      <dgm:spPr/>
      <dgm:t>
        <a:bodyPr/>
        <a:lstStyle/>
        <a:p>
          <a:endParaRPr lang="en-US"/>
        </a:p>
      </dgm:t>
    </dgm:pt>
    <dgm:pt modelId="{BBD50157-D74B-474C-A54B-2535CF374F77}" type="pres">
      <dgm:prSet presAssocID="{85F84B33-282D-47CA-9039-9755BC8D5588}" presName="linear" presStyleCnt="0">
        <dgm:presLayoutVars>
          <dgm:animLvl val="lvl"/>
          <dgm:resizeHandles val="exact"/>
        </dgm:presLayoutVars>
      </dgm:prSet>
      <dgm:spPr/>
    </dgm:pt>
    <dgm:pt modelId="{C3231A0A-3A3B-FA41-9A98-69E22826EA5D}" type="pres">
      <dgm:prSet presAssocID="{A88B2C16-70FD-419E-B7D7-83E448C0A917}" presName="parentText" presStyleLbl="node1" presStyleIdx="0" presStyleCnt="3">
        <dgm:presLayoutVars>
          <dgm:chMax val="0"/>
          <dgm:bulletEnabled val="1"/>
        </dgm:presLayoutVars>
      </dgm:prSet>
      <dgm:spPr/>
    </dgm:pt>
    <dgm:pt modelId="{402991B1-9906-D64A-A0B0-E9AC58BBC61D}" type="pres">
      <dgm:prSet presAssocID="{A88B2C16-70FD-419E-B7D7-83E448C0A917}" presName="childText" presStyleLbl="revTx" presStyleIdx="0" presStyleCnt="3">
        <dgm:presLayoutVars>
          <dgm:bulletEnabled val="1"/>
        </dgm:presLayoutVars>
      </dgm:prSet>
      <dgm:spPr/>
    </dgm:pt>
    <dgm:pt modelId="{F71D876C-8C6E-5E43-9114-F36C88DED260}" type="pres">
      <dgm:prSet presAssocID="{E63B0E6A-FEDC-44B5-BB9C-906DB00DF9EC}" presName="parentText" presStyleLbl="node1" presStyleIdx="1" presStyleCnt="3">
        <dgm:presLayoutVars>
          <dgm:chMax val="0"/>
          <dgm:bulletEnabled val="1"/>
        </dgm:presLayoutVars>
      </dgm:prSet>
      <dgm:spPr/>
    </dgm:pt>
    <dgm:pt modelId="{D1E5E669-8652-C74C-95F0-C92A4989EF80}" type="pres">
      <dgm:prSet presAssocID="{E63B0E6A-FEDC-44B5-BB9C-906DB00DF9EC}" presName="childText" presStyleLbl="revTx" presStyleIdx="1" presStyleCnt="3">
        <dgm:presLayoutVars>
          <dgm:bulletEnabled val="1"/>
        </dgm:presLayoutVars>
      </dgm:prSet>
      <dgm:spPr/>
    </dgm:pt>
    <dgm:pt modelId="{9E1E7EB3-A8AB-8F4A-B197-D2629FF80C49}" type="pres">
      <dgm:prSet presAssocID="{2CAD5D5F-D4CB-4E50-A59C-D455C801449D}" presName="parentText" presStyleLbl="node1" presStyleIdx="2" presStyleCnt="3">
        <dgm:presLayoutVars>
          <dgm:chMax val="0"/>
          <dgm:bulletEnabled val="1"/>
        </dgm:presLayoutVars>
      </dgm:prSet>
      <dgm:spPr/>
    </dgm:pt>
    <dgm:pt modelId="{283F0AAE-2DA4-324D-9AA3-ED5793A567B5}" type="pres">
      <dgm:prSet presAssocID="{2CAD5D5F-D4CB-4E50-A59C-D455C801449D}" presName="childText" presStyleLbl="revTx" presStyleIdx="2" presStyleCnt="3">
        <dgm:presLayoutVars>
          <dgm:bulletEnabled val="1"/>
        </dgm:presLayoutVars>
      </dgm:prSet>
      <dgm:spPr/>
    </dgm:pt>
  </dgm:ptLst>
  <dgm:cxnLst>
    <dgm:cxn modelId="{2CFC4502-96AE-414D-9F2F-63B70A8711AA}" type="presOf" srcId="{85F84B33-282D-47CA-9039-9755BC8D5588}" destId="{BBD50157-D74B-474C-A54B-2535CF374F77}" srcOrd="0" destOrd="0" presId="urn:microsoft.com/office/officeart/2005/8/layout/vList2"/>
    <dgm:cxn modelId="{3103341D-510F-E447-BACA-6E55CA23EB42}" type="presOf" srcId="{5DBA13EE-660D-8841-BBA8-4DF3961F4E10}" destId="{402991B1-9906-D64A-A0B0-E9AC58BBC61D}" srcOrd="0" destOrd="1" presId="urn:microsoft.com/office/officeart/2005/8/layout/vList2"/>
    <dgm:cxn modelId="{79660D32-4DE5-404C-8E78-36BBE7DCC4C3}" type="presOf" srcId="{500929F5-CF93-4FE6-A782-A2BE31BBD333}" destId="{402991B1-9906-D64A-A0B0-E9AC58BBC61D}" srcOrd="0" destOrd="0" presId="urn:microsoft.com/office/officeart/2005/8/layout/vList2"/>
    <dgm:cxn modelId="{04CA0861-87CB-4989-A5B0-DCBE9AB40D52}" srcId="{85F84B33-282D-47CA-9039-9755BC8D5588}" destId="{2CAD5D5F-D4CB-4E50-A59C-D455C801449D}" srcOrd="2" destOrd="0" parTransId="{5E1472DB-DCA8-4B3D-8F83-CDF3A6C9D0FC}" sibTransId="{D4F657DB-EDF6-4819-A7AC-AC7C5F5CE5EA}"/>
    <dgm:cxn modelId="{0936BC67-E0C2-5F41-8059-C473963D00EB}" type="presOf" srcId="{57A9C03E-26F8-4A9B-AB83-4B79DE7F8BB7}" destId="{283F0AAE-2DA4-324D-9AA3-ED5793A567B5}" srcOrd="0" destOrd="0" presId="urn:microsoft.com/office/officeart/2005/8/layout/vList2"/>
    <dgm:cxn modelId="{B888D770-9FC6-AE40-9F01-7A684D886D2D}" type="presOf" srcId="{2C4B9E9B-72CA-DE4F-AB3D-089EB76E4894}" destId="{D1E5E669-8652-C74C-95F0-C92A4989EF80}" srcOrd="0" destOrd="1" presId="urn:microsoft.com/office/officeart/2005/8/layout/vList2"/>
    <dgm:cxn modelId="{E9B9CF83-544B-42B9-AB41-598C2C9E7014}" srcId="{E63B0E6A-FEDC-44B5-BB9C-906DB00DF9EC}" destId="{951D8C0A-7D55-4777-B291-CBB464DAA177}" srcOrd="0" destOrd="0" parTransId="{C9B3E5B0-CEE9-4D80-A7AC-ED78F4BD08C0}" sibTransId="{9AA0A7D8-D38F-414C-B9CD-09E494480FB5}"/>
    <dgm:cxn modelId="{DE333A8A-3D44-4318-806B-E03C56BD9DF1}" srcId="{2CAD5D5F-D4CB-4E50-A59C-D455C801449D}" destId="{57A9C03E-26F8-4A9B-AB83-4B79DE7F8BB7}" srcOrd="0" destOrd="0" parTransId="{633B8123-E199-4196-82AF-E0157E80E545}" sibTransId="{B5F64074-943D-4EC4-ADD0-084353F84C4B}"/>
    <dgm:cxn modelId="{3C4DFF8F-AAD7-D64D-8107-6914FABD69D8}" srcId="{2CAD5D5F-D4CB-4E50-A59C-D455C801449D}" destId="{9237DC95-740C-734B-A934-2DC63D6FAA85}" srcOrd="1" destOrd="0" parTransId="{1044EE13-79B5-4147-93B8-39ECE9C58DD7}" sibTransId="{4F4CBD52-8E25-CA43-B540-BED765718DBF}"/>
    <dgm:cxn modelId="{4FF1BD92-E3CB-6544-B219-F06DD085FFDC}" type="presOf" srcId="{E63B0E6A-FEDC-44B5-BB9C-906DB00DF9EC}" destId="{F71D876C-8C6E-5E43-9114-F36C88DED260}" srcOrd="0" destOrd="0" presId="urn:microsoft.com/office/officeart/2005/8/layout/vList2"/>
    <dgm:cxn modelId="{198D6499-AA52-461E-9198-D5F349096069}" srcId="{A88B2C16-70FD-419E-B7D7-83E448C0A917}" destId="{500929F5-CF93-4FE6-A782-A2BE31BBD333}" srcOrd="0" destOrd="0" parTransId="{F9306A44-277E-480F-9C39-9FBED14284BF}" sibTransId="{4699CCA5-5875-41D5-8A17-37788C1F64E5}"/>
    <dgm:cxn modelId="{DC45CE99-3075-E94B-9F9F-EAFBC2260A47}" type="presOf" srcId="{2CAD5D5F-D4CB-4E50-A59C-D455C801449D}" destId="{9E1E7EB3-A8AB-8F4A-B197-D2629FF80C49}" srcOrd="0" destOrd="0" presId="urn:microsoft.com/office/officeart/2005/8/layout/vList2"/>
    <dgm:cxn modelId="{6699F39D-0A96-4F84-B8A2-E30409161923}" srcId="{85F84B33-282D-47CA-9039-9755BC8D5588}" destId="{A88B2C16-70FD-419E-B7D7-83E448C0A917}" srcOrd="0" destOrd="0" parTransId="{1A3C26DA-240F-4E5D-B031-EB1DA75C02CA}" sibTransId="{C269ED5A-C2A7-4E3A-9D2B-668A39C2DDA4}"/>
    <dgm:cxn modelId="{35BDCBB9-AA81-AE4E-B600-C6C6535CD228}" type="presOf" srcId="{A88B2C16-70FD-419E-B7D7-83E448C0A917}" destId="{C3231A0A-3A3B-FA41-9A98-69E22826EA5D}" srcOrd="0" destOrd="0" presId="urn:microsoft.com/office/officeart/2005/8/layout/vList2"/>
    <dgm:cxn modelId="{425F18C7-869C-C446-B9BA-2BD98EA3E307}" srcId="{A88B2C16-70FD-419E-B7D7-83E448C0A917}" destId="{5DBA13EE-660D-8841-BBA8-4DF3961F4E10}" srcOrd="1" destOrd="0" parTransId="{1AADE165-B285-8949-9F0A-76CEEC9B9435}" sibTransId="{E88654E0-58D4-E74D-9BBB-C660D3BF44A7}"/>
    <dgm:cxn modelId="{2A8F67C8-21B8-1640-9324-2FE0BCE54997}" srcId="{E63B0E6A-FEDC-44B5-BB9C-906DB00DF9EC}" destId="{2C4B9E9B-72CA-DE4F-AB3D-089EB76E4894}" srcOrd="1" destOrd="0" parTransId="{9392E368-67AC-0943-8A8B-241BC6732F33}" sibTransId="{6CF67FE9-FCC8-1843-BEFC-CCCF3EBB7418}"/>
    <dgm:cxn modelId="{D732B9D1-6F44-8848-867A-919C96BFC190}" type="presOf" srcId="{9237DC95-740C-734B-A934-2DC63D6FAA85}" destId="{283F0AAE-2DA4-324D-9AA3-ED5793A567B5}" srcOrd="0" destOrd="1" presId="urn:microsoft.com/office/officeart/2005/8/layout/vList2"/>
    <dgm:cxn modelId="{05EE8DEB-DE0A-8D40-85D2-11AD8A59CC53}" type="presOf" srcId="{951D8C0A-7D55-4777-B291-CBB464DAA177}" destId="{D1E5E669-8652-C74C-95F0-C92A4989EF80}" srcOrd="0" destOrd="0" presId="urn:microsoft.com/office/officeart/2005/8/layout/vList2"/>
    <dgm:cxn modelId="{4CD97FFD-90A5-43EA-8E30-6F162E87E927}" srcId="{85F84B33-282D-47CA-9039-9755BC8D5588}" destId="{E63B0E6A-FEDC-44B5-BB9C-906DB00DF9EC}" srcOrd="1" destOrd="0" parTransId="{1DAE610B-0AF1-4014-924A-BEA3D9C3D437}" sibTransId="{17ED75BC-F544-40BE-BE56-DCA9BF6C33E5}"/>
    <dgm:cxn modelId="{11087F2B-AD48-8A48-8287-5797BF0DF66B}" type="presParOf" srcId="{BBD50157-D74B-474C-A54B-2535CF374F77}" destId="{C3231A0A-3A3B-FA41-9A98-69E22826EA5D}" srcOrd="0" destOrd="0" presId="urn:microsoft.com/office/officeart/2005/8/layout/vList2"/>
    <dgm:cxn modelId="{21BC0071-2792-9B4B-9E2C-60D4FF0F18F5}" type="presParOf" srcId="{BBD50157-D74B-474C-A54B-2535CF374F77}" destId="{402991B1-9906-D64A-A0B0-E9AC58BBC61D}" srcOrd="1" destOrd="0" presId="urn:microsoft.com/office/officeart/2005/8/layout/vList2"/>
    <dgm:cxn modelId="{B8722431-5305-B34B-971C-399852290A9C}" type="presParOf" srcId="{BBD50157-D74B-474C-A54B-2535CF374F77}" destId="{F71D876C-8C6E-5E43-9114-F36C88DED260}" srcOrd="2" destOrd="0" presId="urn:microsoft.com/office/officeart/2005/8/layout/vList2"/>
    <dgm:cxn modelId="{DB19EB68-7D1C-7D43-87E2-80E9FAE29F9E}" type="presParOf" srcId="{BBD50157-D74B-474C-A54B-2535CF374F77}" destId="{D1E5E669-8652-C74C-95F0-C92A4989EF80}" srcOrd="3" destOrd="0" presId="urn:microsoft.com/office/officeart/2005/8/layout/vList2"/>
    <dgm:cxn modelId="{95655592-6BF1-8042-BBE1-159E98BC86EC}" type="presParOf" srcId="{BBD50157-D74B-474C-A54B-2535CF374F77}" destId="{9E1E7EB3-A8AB-8F4A-B197-D2629FF80C49}" srcOrd="4" destOrd="0" presId="urn:microsoft.com/office/officeart/2005/8/layout/vList2"/>
    <dgm:cxn modelId="{3E95723B-6900-1043-BCF8-5F52F6724DC5}" type="presParOf" srcId="{BBD50157-D74B-474C-A54B-2535CF374F77}" destId="{283F0AAE-2DA4-324D-9AA3-ED5793A567B5}"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C9B4F0-B15A-4C07-9F9A-EFF9160CC0E7}"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896FB805-9834-42DB-ADCF-D655881FF35B}">
      <dgm:prSet/>
      <dgm:spPr/>
      <dgm:t>
        <a:bodyPr/>
        <a:lstStyle/>
        <a:p>
          <a:r>
            <a:rPr lang="en-US"/>
            <a:t>Multiple Linear Regression</a:t>
          </a:r>
        </a:p>
      </dgm:t>
    </dgm:pt>
    <dgm:pt modelId="{E7F19CC6-6705-433E-B8C7-37BAD4555777}" type="parTrans" cxnId="{74CC3A62-841F-4A32-BF52-14920D56B9F2}">
      <dgm:prSet/>
      <dgm:spPr/>
      <dgm:t>
        <a:bodyPr/>
        <a:lstStyle/>
        <a:p>
          <a:endParaRPr lang="en-US"/>
        </a:p>
      </dgm:t>
    </dgm:pt>
    <dgm:pt modelId="{E8AC8665-FD65-4102-97AE-8B86EDFA56F0}" type="sibTrans" cxnId="{74CC3A62-841F-4A32-BF52-14920D56B9F2}">
      <dgm:prSet/>
      <dgm:spPr/>
      <dgm:t>
        <a:bodyPr/>
        <a:lstStyle/>
        <a:p>
          <a:endParaRPr lang="en-US"/>
        </a:p>
      </dgm:t>
    </dgm:pt>
    <dgm:pt modelId="{8B9A118E-7670-426A-9B9A-F0988B7A2210}">
      <dgm:prSet/>
      <dgm:spPr/>
      <dgm:t>
        <a:bodyPr/>
        <a:lstStyle/>
        <a:p>
          <a:r>
            <a:rPr lang="en-US"/>
            <a:t>Polynomial Regression</a:t>
          </a:r>
        </a:p>
      </dgm:t>
    </dgm:pt>
    <dgm:pt modelId="{DD796845-7EFA-40FC-9D6C-F31E2ABC50CF}" type="parTrans" cxnId="{0C94A50F-E6DB-48B0-A9CF-D19E2F1DFCC1}">
      <dgm:prSet/>
      <dgm:spPr/>
      <dgm:t>
        <a:bodyPr/>
        <a:lstStyle/>
        <a:p>
          <a:endParaRPr lang="en-US"/>
        </a:p>
      </dgm:t>
    </dgm:pt>
    <dgm:pt modelId="{AEE9591D-495A-49A9-9A0A-722018BF49B0}" type="sibTrans" cxnId="{0C94A50F-E6DB-48B0-A9CF-D19E2F1DFCC1}">
      <dgm:prSet/>
      <dgm:spPr/>
      <dgm:t>
        <a:bodyPr/>
        <a:lstStyle/>
        <a:p>
          <a:endParaRPr lang="en-US"/>
        </a:p>
      </dgm:t>
    </dgm:pt>
    <dgm:pt modelId="{56AA4527-2589-7943-92AC-17F760B3060B}" type="pres">
      <dgm:prSet presAssocID="{A9C9B4F0-B15A-4C07-9F9A-EFF9160CC0E7}" presName="hierChild1" presStyleCnt="0">
        <dgm:presLayoutVars>
          <dgm:chPref val="1"/>
          <dgm:dir/>
          <dgm:animOne val="branch"/>
          <dgm:animLvl val="lvl"/>
          <dgm:resizeHandles/>
        </dgm:presLayoutVars>
      </dgm:prSet>
      <dgm:spPr/>
    </dgm:pt>
    <dgm:pt modelId="{1E0BCF8B-5975-A244-89A1-157190E1E06B}" type="pres">
      <dgm:prSet presAssocID="{896FB805-9834-42DB-ADCF-D655881FF35B}" presName="hierRoot1" presStyleCnt="0"/>
      <dgm:spPr/>
    </dgm:pt>
    <dgm:pt modelId="{C2EE9B7D-C6BA-924B-9F71-920675EDB196}" type="pres">
      <dgm:prSet presAssocID="{896FB805-9834-42DB-ADCF-D655881FF35B}" presName="composite" presStyleCnt="0"/>
      <dgm:spPr/>
    </dgm:pt>
    <dgm:pt modelId="{1DB55EE7-6B72-CE45-9ECD-00B3B1578308}" type="pres">
      <dgm:prSet presAssocID="{896FB805-9834-42DB-ADCF-D655881FF35B}" presName="background" presStyleLbl="node0" presStyleIdx="0" presStyleCnt="2"/>
      <dgm:spPr/>
    </dgm:pt>
    <dgm:pt modelId="{34D47242-CEB2-B94D-AB39-8C8CAF0D1F42}" type="pres">
      <dgm:prSet presAssocID="{896FB805-9834-42DB-ADCF-D655881FF35B}" presName="text" presStyleLbl="fgAcc0" presStyleIdx="0" presStyleCnt="2">
        <dgm:presLayoutVars>
          <dgm:chPref val="3"/>
        </dgm:presLayoutVars>
      </dgm:prSet>
      <dgm:spPr/>
    </dgm:pt>
    <dgm:pt modelId="{E7D78A16-AD5A-CD4D-8F53-3ECD07F17DC3}" type="pres">
      <dgm:prSet presAssocID="{896FB805-9834-42DB-ADCF-D655881FF35B}" presName="hierChild2" presStyleCnt="0"/>
      <dgm:spPr/>
    </dgm:pt>
    <dgm:pt modelId="{70BCA650-914C-1E43-86FE-2E3F5CA21578}" type="pres">
      <dgm:prSet presAssocID="{8B9A118E-7670-426A-9B9A-F0988B7A2210}" presName="hierRoot1" presStyleCnt="0"/>
      <dgm:spPr/>
    </dgm:pt>
    <dgm:pt modelId="{8A7121AF-7A65-8242-8FFA-4DAE09ED1F8F}" type="pres">
      <dgm:prSet presAssocID="{8B9A118E-7670-426A-9B9A-F0988B7A2210}" presName="composite" presStyleCnt="0"/>
      <dgm:spPr/>
    </dgm:pt>
    <dgm:pt modelId="{6E1FE705-13A7-344B-AB9B-030C772C1525}" type="pres">
      <dgm:prSet presAssocID="{8B9A118E-7670-426A-9B9A-F0988B7A2210}" presName="background" presStyleLbl="node0" presStyleIdx="1" presStyleCnt="2"/>
      <dgm:spPr/>
    </dgm:pt>
    <dgm:pt modelId="{BCFFECF9-FCEE-9945-938D-C7CDFFCE3B29}" type="pres">
      <dgm:prSet presAssocID="{8B9A118E-7670-426A-9B9A-F0988B7A2210}" presName="text" presStyleLbl="fgAcc0" presStyleIdx="1" presStyleCnt="2">
        <dgm:presLayoutVars>
          <dgm:chPref val="3"/>
        </dgm:presLayoutVars>
      </dgm:prSet>
      <dgm:spPr/>
    </dgm:pt>
    <dgm:pt modelId="{CD04DD52-EB62-C74F-ADEB-85D9844365FB}" type="pres">
      <dgm:prSet presAssocID="{8B9A118E-7670-426A-9B9A-F0988B7A2210}" presName="hierChild2" presStyleCnt="0"/>
      <dgm:spPr/>
    </dgm:pt>
  </dgm:ptLst>
  <dgm:cxnLst>
    <dgm:cxn modelId="{0C94A50F-E6DB-48B0-A9CF-D19E2F1DFCC1}" srcId="{A9C9B4F0-B15A-4C07-9F9A-EFF9160CC0E7}" destId="{8B9A118E-7670-426A-9B9A-F0988B7A2210}" srcOrd="1" destOrd="0" parTransId="{DD796845-7EFA-40FC-9D6C-F31E2ABC50CF}" sibTransId="{AEE9591D-495A-49A9-9A0A-722018BF49B0}"/>
    <dgm:cxn modelId="{A7E98917-FE79-D04D-B616-0808DA1972AA}" type="presOf" srcId="{896FB805-9834-42DB-ADCF-D655881FF35B}" destId="{34D47242-CEB2-B94D-AB39-8C8CAF0D1F42}" srcOrd="0" destOrd="0" presId="urn:microsoft.com/office/officeart/2005/8/layout/hierarchy1"/>
    <dgm:cxn modelId="{64E0DB45-760C-034F-A5ED-27A18C623B6B}" type="presOf" srcId="{8B9A118E-7670-426A-9B9A-F0988B7A2210}" destId="{BCFFECF9-FCEE-9945-938D-C7CDFFCE3B29}" srcOrd="0" destOrd="0" presId="urn:microsoft.com/office/officeart/2005/8/layout/hierarchy1"/>
    <dgm:cxn modelId="{74CC3A62-841F-4A32-BF52-14920D56B9F2}" srcId="{A9C9B4F0-B15A-4C07-9F9A-EFF9160CC0E7}" destId="{896FB805-9834-42DB-ADCF-D655881FF35B}" srcOrd="0" destOrd="0" parTransId="{E7F19CC6-6705-433E-B8C7-37BAD4555777}" sibTransId="{E8AC8665-FD65-4102-97AE-8B86EDFA56F0}"/>
    <dgm:cxn modelId="{A378E673-AC8F-E346-A8E6-94F3BB835316}" type="presOf" srcId="{A9C9B4F0-B15A-4C07-9F9A-EFF9160CC0E7}" destId="{56AA4527-2589-7943-92AC-17F760B3060B}" srcOrd="0" destOrd="0" presId="urn:microsoft.com/office/officeart/2005/8/layout/hierarchy1"/>
    <dgm:cxn modelId="{A1EA26F5-3AFB-2649-8BD7-C3F4E9EBD5A8}" type="presParOf" srcId="{56AA4527-2589-7943-92AC-17F760B3060B}" destId="{1E0BCF8B-5975-A244-89A1-157190E1E06B}" srcOrd="0" destOrd="0" presId="urn:microsoft.com/office/officeart/2005/8/layout/hierarchy1"/>
    <dgm:cxn modelId="{0ED7E742-B990-614B-A32D-6FAEE2C9F9F4}" type="presParOf" srcId="{1E0BCF8B-5975-A244-89A1-157190E1E06B}" destId="{C2EE9B7D-C6BA-924B-9F71-920675EDB196}" srcOrd="0" destOrd="0" presId="urn:microsoft.com/office/officeart/2005/8/layout/hierarchy1"/>
    <dgm:cxn modelId="{1594B4E3-2859-6345-B6EB-14F6D3889F8B}" type="presParOf" srcId="{C2EE9B7D-C6BA-924B-9F71-920675EDB196}" destId="{1DB55EE7-6B72-CE45-9ECD-00B3B1578308}" srcOrd="0" destOrd="0" presId="urn:microsoft.com/office/officeart/2005/8/layout/hierarchy1"/>
    <dgm:cxn modelId="{FFC08539-0C2D-9749-A401-76B417B85643}" type="presParOf" srcId="{C2EE9B7D-C6BA-924B-9F71-920675EDB196}" destId="{34D47242-CEB2-B94D-AB39-8C8CAF0D1F42}" srcOrd="1" destOrd="0" presId="urn:microsoft.com/office/officeart/2005/8/layout/hierarchy1"/>
    <dgm:cxn modelId="{B6AD5221-C91A-D24F-80B1-18509A29C902}" type="presParOf" srcId="{1E0BCF8B-5975-A244-89A1-157190E1E06B}" destId="{E7D78A16-AD5A-CD4D-8F53-3ECD07F17DC3}" srcOrd="1" destOrd="0" presId="urn:microsoft.com/office/officeart/2005/8/layout/hierarchy1"/>
    <dgm:cxn modelId="{ACD75F20-FDDE-224E-889B-6D77C0883A63}" type="presParOf" srcId="{56AA4527-2589-7943-92AC-17F760B3060B}" destId="{70BCA650-914C-1E43-86FE-2E3F5CA21578}" srcOrd="1" destOrd="0" presId="urn:microsoft.com/office/officeart/2005/8/layout/hierarchy1"/>
    <dgm:cxn modelId="{EB2D16AB-1D26-934A-88A4-1F50CEA541F0}" type="presParOf" srcId="{70BCA650-914C-1E43-86FE-2E3F5CA21578}" destId="{8A7121AF-7A65-8242-8FFA-4DAE09ED1F8F}" srcOrd="0" destOrd="0" presId="urn:microsoft.com/office/officeart/2005/8/layout/hierarchy1"/>
    <dgm:cxn modelId="{F9819EEB-0F6A-EF4D-BD21-959F04A42309}" type="presParOf" srcId="{8A7121AF-7A65-8242-8FFA-4DAE09ED1F8F}" destId="{6E1FE705-13A7-344B-AB9B-030C772C1525}" srcOrd="0" destOrd="0" presId="urn:microsoft.com/office/officeart/2005/8/layout/hierarchy1"/>
    <dgm:cxn modelId="{B830F80E-9F16-2B4F-A34F-F7C30BEFA2EE}" type="presParOf" srcId="{8A7121AF-7A65-8242-8FFA-4DAE09ED1F8F}" destId="{BCFFECF9-FCEE-9945-938D-C7CDFFCE3B29}" srcOrd="1" destOrd="0" presId="urn:microsoft.com/office/officeart/2005/8/layout/hierarchy1"/>
    <dgm:cxn modelId="{776DBAE3-294E-1A4D-BEFF-BC9DDC7E876B}" type="presParOf" srcId="{70BCA650-914C-1E43-86FE-2E3F5CA21578}" destId="{CD04DD52-EB62-C74F-ADEB-85D9844365F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AEE6E1-80E2-764C-9FDE-44ABEA390E60}">
      <dsp:nvSpPr>
        <dsp:cNvPr id="0" name=""/>
        <dsp:cNvSpPr/>
      </dsp:nvSpPr>
      <dsp:spPr>
        <a:xfrm>
          <a:off x="0" y="0"/>
          <a:ext cx="499376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80A9BC-B7E8-1B47-8AC4-E7549CCBAD4B}">
      <dsp:nvSpPr>
        <dsp:cNvPr id="0" name=""/>
        <dsp:cNvSpPr/>
      </dsp:nvSpPr>
      <dsp:spPr>
        <a:xfrm>
          <a:off x="0" y="0"/>
          <a:ext cx="4993769" cy="1349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solidFill>
                <a:srgbClr val="374151"/>
              </a:solidFill>
              <a:effectLst/>
              <a:latin typeface="__foundersGrotesk_c3e0d2"/>
            </a:rPr>
            <a:t>To harness predictive modeling to extract meaningful insights from data using classification and regression algorithms.</a:t>
          </a:r>
          <a:endParaRPr lang="en-US" sz="2100" kern="1200"/>
        </a:p>
      </dsp:txBody>
      <dsp:txXfrm>
        <a:off x="0" y="0"/>
        <a:ext cx="4993769" cy="1349129"/>
      </dsp:txXfrm>
    </dsp:sp>
    <dsp:sp modelId="{7B59B68D-0D47-9948-9585-B49037613661}">
      <dsp:nvSpPr>
        <dsp:cNvPr id="0" name=""/>
        <dsp:cNvSpPr/>
      </dsp:nvSpPr>
      <dsp:spPr>
        <a:xfrm>
          <a:off x="0" y="1349129"/>
          <a:ext cx="4993769"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915F1D-9F86-644A-AC9A-464D3F49AF4B}">
      <dsp:nvSpPr>
        <dsp:cNvPr id="0" name=""/>
        <dsp:cNvSpPr/>
      </dsp:nvSpPr>
      <dsp:spPr>
        <a:xfrm>
          <a:off x="0" y="1349129"/>
          <a:ext cx="4993769" cy="1349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kern="1200"/>
            <a:t>Classification dataset: </a:t>
          </a:r>
          <a:r>
            <a:rPr lang="en-US" sz="2100" b="0" i="0" kern="1200"/>
            <a:t>Naïve Bayes, Decision Tree, Random Forest, KNN, feature importance and conditional probability.</a:t>
          </a:r>
          <a:endParaRPr lang="en-US" sz="2100" kern="1200"/>
        </a:p>
      </dsp:txBody>
      <dsp:txXfrm>
        <a:off x="0" y="1349129"/>
        <a:ext cx="4993769" cy="1349129"/>
      </dsp:txXfrm>
    </dsp:sp>
    <dsp:sp modelId="{370A52F4-0917-2B43-8BF4-EE923E33ADA7}">
      <dsp:nvSpPr>
        <dsp:cNvPr id="0" name=""/>
        <dsp:cNvSpPr/>
      </dsp:nvSpPr>
      <dsp:spPr>
        <a:xfrm>
          <a:off x="0" y="2698259"/>
          <a:ext cx="4993769"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21573E-4E76-8441-8434-963DC0A3F929}">
      <dsp:nvSpPr>
        <dsp:cNvPr id="0" name=""/>
        <dsp:cNvSpPr/>
      </dsp:nvSpPr>
      <dsp:spPr>
        <a:xfrm>
          <a:off x="0" y="2698259"/>
          <a:ext cx="4993769" cy="1349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1" i="0" kern="1200"/>
            <a:t>Regression dataset: </a:t>
          </a:r>
          <a:r>
            <a:rPr lang="en-US" sz="2100" b="0" i="0" kern="1200"/>
            <a:t>linear and polynomial regression models to predict the values of a response (target) variable. </a:t>
          </a:r>
          <a:endParaRPr lang="en-US" sz="2100" kern="1200"/>
        </a:p>
      </dsp:txBody>
      <dsp:txXfrm>
        <a:off x="0" y="2698259"/>
        <a:ext cx="4993769" cy="1349129"/>
      </dsp:txXfrm>
    </dsp:sp>
    <dsp:sp modelId="{7A58768B-0214-2C4A-A789-297B2AD9DF11}">
      <dsp:nvSpPr>
        <dsp:cNvPr id="0" name=""/>
        <dsp:cNvSpPr/>
      </dsp:nvSpPr>
      <dsp:spPr>
        <a:xfrm>
          <a:off x="0" y="4047389"/>
          <a:ext cx="4993769"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26EFA6-80E9-4945-BEED-D491B9CAB56A}">
      <dsp:nvSpPr>
        <dsp:cNvPr id="0" name=""/>
        <dsp:cNvSpPr/>
      </dsp:nvSpPr>
      <dsp:spPr>
        <a:xfrm>
          <a:off x="0" y="4047389"/>
          <a:ext cx="4993769" cy="13491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b="0" i="0" kern="1200">
              <a:solidFill>
                <a:srgbClr val="374151"/>
              </a:solidFill>
              <a:effectLst/>
              <a:latin typeface="__foundersGrotesk_c3e0d2"/>
            </a:rPr>
            <a:t>By the end, we aim to identify the most effective model and assess its generalization ability.</a:t>
          </a:r>
          <a:endParaRPr lang="en-US" sz="2100" kern="1200"/>
        </a:p>
      </dsp:txBody>
      <dsp:txXfrm>
        <a:off x="0" y="4047389"/>
        <a:ext cx="4993769" cy="13491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31A0A-3A3B-FA41-9A98-69E22826EA5D}">
      <dsp:nvSpPr>
        <dsp:cNvPr id="0" name=""/>
        <dsp:cNvSpPr/>
      </dsp:nvSpPr>
      <dsp:spPr>
        <a:xfrm>
          <a:off x="0" y="17186"/>
          <a:ext cx="1107077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Dataset Overview:</a:t>
          </a:r>
          <a:endParaRPr lang="en-US" sz="2200" kern="1200"/>
        </a:p>
      </dsp:txBody>
      <dsp:txXfrm>
        <a:off x="25759" y="42945"/>
        <a:ext cx="11019254" cy="476152"/>
      </dsp:txXfrm>
    </dsp:sp>
    <dsp:sp modelId="{402991B1-9906-D64A-A0B0-E9AC58BBC61D}">
      <dsp:nvSpPr>
        <dsp:cNvPr id="0" name=""/>
        <dsp:cNvSpPr/>
      </dsp:nvSpPr>
      <dsp:spPr>
        <a:xfrm>
          <a:off x="0" y="544856"/>
          <a:ext cx="11070772"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We will be predicting customer churn where definition of the target variable is:</a:t>
          </a:r>
        </a:p>
        <a:p>
          <a:pPr marL="171450" lvl="1" indent="-171450" algn="l" defTabSz="755650">
            <a:lnSpc>
              <a:spcPct val="90000"/>
            </a:lnSpc>
            <a:spcBef>
              <a:spcPct val="0"/>
            </a:spcBef>
            <a:spcAft>
              <a:spcPct val="20000"/>
            </a:spcAft>
            <a:buChar char="•"/>
          </a:pPr>
          <a:r>
            <a:rPr lang="en-US" sz="1700" kern="1200"/>
            <a:t>Churn: 1 = Customer left, </a:t>
          </a:r>
        </a:p>
        <a:p>
          <a:pPr marL="171450" lvl="1" indent="-171450" algn="l" defTabSz="755650">
            <a:lnSpc>
              <a:spcPct val="90000"/>
            </a:lnSpc>
            <a:spcBef>
              <a:spcPct val="0"/>
            </a:spcBef>
            <a:spcAft>
              <a:spcPct val="20000"/>
            </a:spcAft>
            <a:buChar char="•"/>
          </a:pPr>
          <a:r>
            <a:rPr lang="en-US" sz="1700" kern="1200"/>
            <a:t>0 = Customer stayed.</a:t>
          </a:r>
        </a:p>
      </dsp:txBody>
      <dsp:txXfrm>
        <a:off x="0" y="544856"/>
        <a:ext cx="11070772" cy="888030"/>
      </dsp:txXfrm>
    </dsp:sp>
    <dsp:sp modelId="{F71D876C-8C6E-5E43-9114-F36C88DED260}">
      <dsp:nvSpPr>
        <dsp:cNvPr id="0" name=""/>
        <dsp:cNvSpPr/>
      </dsp:nvSpPr>
      <dsp:spPr>
        <a:xfrm>
          <a:off x="0" y="1432886"/>
          <a:ext cx="1107077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Key Features:</a:t>
          </a:r>
          <a:endParaRPr lang="en-US" sz="2200" kern="1200"/>
        </a:p>
      </dsp:txBody>
      <dsp:txXfrm>
        <a:off x="25759" y="1458645"/>
        <a:ext cx="11019254" cy="476152"/>
      </dsp:txXfrm>
    </dsp:sp>
    <dsp:sp modelId="{D1E5E669-8652-C74C-95F0-C92A4989EF80}">
      <dsp:nvSpPr>
        <dsp:cNvPr id="0" name=""/>
        <dsp:cNvSpPr/>
      </dsp:nvSpPr>
      <dsp:spPr>
        <a:xfrm>
          <a:off x="0" y="1960556"/>
          <a:ext cx="11070772" cy="1161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Demographics: Age of the customer.</a:t>
          </a:r>
        </a:p>
        <a:p>
          <a:pPr marL="171450" lvl="1" indent="-171450" algn="l" defTabSz="755650">
            <a:lnSpc>
              <a:spcPct val="90000"/>
            </a:lnSpc>
            <a:spcBef>
              <a:spcPct val="0"/>
            </a:spcBef>
            <a:spcAft>
              <a:spcPct val="20000"/>
            </a:spcAft>
            <a:buChar char="•"/>
          </a:pPr>
          <a:r>
            <a:rPr lang="en-US" sz="1700" kern="1200"/>
            <a:t>Subscription Details: Subscription length, contract type (one-year, two-year, month-to-month).</a:t>
          </a:r>
        </a:p>
        <a:p>
          <a:pPr marL="171450" lvl="1" indent="-171450" algn="l" defTabSz="755650">
            <a:lnSpc>
              <a:spcPct val="90000"/>
            </a:lnSpc>
            <a:spcBef>
              <a:spcPct val="0"/>
            </a:spcBef>
            <a:spcAft>
              <a:spcPct val="20000"/>
            </a:spcAft>
            <a:buChar char="•"/>
          </a:pPr>
          <a:r>
            <a:rPr lang="en-US" sz="1700" kern="1200"/>
            <a:t>Usage Behavior: Total data usage (GB), number of support calls.</a:t>
          </a:r>
        </a:p>
        <a:p>
          <a:pPr marL="171450" lvl="1" indent="-171450" algn="l" defTabSz="755650">
            <a:lnSpc>
              <a:spcPct val="90000"/>
            </a:lnSpc>
            <a:spcBef>
              <a:spcPct val="0"/>
            </a:spcBef>
            <a:spcAft>
              <a:spcPct val="20000"/>
            </a:spcAft>
            <a:buChar char="•"/>
          </a:pPr>
          <a:r>
            <a:rPr lang="en-US" sz="1700" kern="1200"/>
            <a:t>Billing &amp; Payment: Payment method, additional services subscribed.</a:t>
          </a:r>
        </a:p>
      </dsp:txBody>
      <dsp:txXfrm>
        <a:off x="0" y="1960556"/>
        <a:ext cx="11070772" cy="1161270"/>
      </dsp:txXfrm>
    </dsp:sp>
    <dsp:sp modelId="{9E1E7EB3-A8AB-8F4A-B197-D2629FF80C49}">
      <dsp:nvSpPr>
        <dsp:cNvPr id="0" name=""/>
        <dsp:cNvSpPr/>
      </dsp:nvSpPr>
      <dsp:spPr>
        <a:xfrm>
          <a:off x="0" y="3121826"/>
          <a:ext cx="11070772" cy="52767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1" kern="1200"/>
            <a:t>Objective:</a:t>
          </a:r>
          <a:endParaRPr lang="en-US" sz="2200" kern="1200"/>
        </a:p>
      </dsp:txBody>
      <dsp:txXfrm>
        <a:off x="25759" y="3147585"/>
        <a:ext cx="11019254" cy="476152"/>
      </dsp:txXfrm>
    </dsp:sp>
    <dsp:sp modelId="{283F0AAE-2DA4-324D-9AA3-ED5793A567B5}">
      <dsp:nvSpPr>
        <dsp:cNvPr id="0" name=""/>
        <dsp:cNvSpPr/>
      </dsp:nvSpPr>
      <dsp:spPr>
        <a:xfrm>
          <a:off x="0" y="3649496"/>
          <a:ext cx="11070772" cy="5806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Use machine learning for binary classification to predict churn.</a:t>
          </a:r>
        </a:p>
        <a:p>
          <a:pPr marL="171450" lvl="1" indent="-171450" algn="l" defTabSz="755650">
            <a:lnSpc>
              <a:spcPct val="90000"/>
            </a:lnSpc>
            <a:spcBef>
              <a:spcPct val="0"/>
            </a:spcBef>
            <a:spcAft>
              <a:spcPct val="20000"/>
            </a:spcAft>
            <a:buChar char="•"/>
          </a:pPr>
          <a:r>
            <a:rPr lang="en-US" sz="1700" kern="1200"/>
            <a:t>Help businesses identify at-risk customers and reduce churn.</a:t>
          </a:r>
        </a:p>
      </dsp:txBody>
      <dsp:txXfrm>
        <a:off x="0" y="3649496"/>
        <a:ext cx="11070772" cy="5806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A5C7A-351C-1946-9225-C1A90EE6C0B8}">
      <dsp:nvSpPr>
        <dsp:cNvPr id="0" name=""/>
        <dsp:cNvSpPr/>
      </dsp:nvSpPr>
      <dsp:spPr>
        <a:xfrm>
          <a:off x="1453"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647E3-476D-8543-953A-CC4B1D265CCD}">
      <dsp:nvSpPr>
        <dsp:cNvPr id="0" name=""/>
        <dsp:cNvSpPr/>
      </dsp:nvSpPr>
      <dsp:spPr>
        <a:xfrm>
          <a:off x="184557"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Times New Roman"/>
              <a:cs typeface="Times New Roman"/>
            </a:rPr>
            <a:t>﻿Confusion Matrix</a:t>
          </a:r>
        </a:p>
      </dsp:txBody>
      <dsp:txXfrm>
        <a:off x="215206" y="360058"/>
        <a:ext cx="1586639" cy="985142"/>
      </dsp:txXfrm>
    </dsp:sp>
    <dsp:sp modelId="{8FB8065D-32C6-C74E-A476-52519A63F39C}">
      <dsp:nvSpPr>
        <dsp:cNvPr id="0" name=""/>
        <dsp:cNvSpPr/>
      </dsp:nvSpPr>
      <dsp:spPr>
        <a:xfrm>
          <a:off x="2015598"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79AF-0590-6944-9F2A-F1EFEDDDD395}">
      <dsp:nvSpPr>
        <dsp:cNvPr id="0" name=""/>
        <dsp:cNvSpPr/>
      </dsp:nvSpPr>
      <dsp:spPr>
        <a:xfrm>
          <a:off x="2198702"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a:cs typeface="Times New Roman"/>
            </a:rPr>
            <a:t>﻿Accuracy</a:t>
          </a:r>
        </a:p>
      </dsp:txBody>
      <dsp:txXfrm>
        <a:off x="2229351" y="360058"/>
        <a:ext cx="1586639" cy="985142"/>
      </dsp:txXfrm>
    </dsp:sp>
    <dsp:sp modelId="{8829280C-90E6-204C-AC8C-D9EF5E947F5E}">
      <dsp:nvSpPr>
        <dsp:cNvPr id="0" name=""/>
        <dsp:cNvSpPr/>
      </dsp:nvSpPr>
      <dsp:spPr>
        <a:xfrm>
          <a:off x="4029743"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DB81B-79A1-7844-B832-E05FB14D3240}">
      <dsp:nvSpPr>
        <dsp:cNvPr id="0" name=""/>
        <dsp:cNvSpPr/>
      </dsp:nvSpPr>
      <dsp:spPr>
        <a:xfrm>
          <a:off x="4212847"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a:cs typeface="Times New Roman"/>
            </a:rPr>
            <a:t>﻿Precision</a:t>
          </a:r>
        </a:p>
      </dsp:txBody>
      <dsp:txXfrm>
        <a:off x="4243496" y="360058"/>
        <a:ext cx="1586639" cy="985142"/>
      </dsp:txXfrm>
    </dsp:sp>
    <dsp:sp modelId="{F7DFD6AC-A137-AB47-B634-20700DAB84BA}">
      <dsp:nvSpPr>
        <dsp:cNvPr id="0" name=""/>
        <dsp:cNvSpPr/>
      </dsp:nvSpPr>
      <dsp:spPr>
        <a:xfrm>
          <a:off x="6043889"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343D-B68B-A34A-BB6E-8ECCBD7AD3ED}">
      <dsp:nvSpPr>
        <dsp:cNvPr id="0" name=""/>
        <dsp:cNvSpPr/>
      </dsp:nvSpPr>
      <dsp:spPr>
        <a:xfrm>
          <a:off x="6226993"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latin typeface="Times New Roman"/>
              <a:cs typeface="Times New Roman"/>
            </a:rPr>
            <a:t>Recall</a:t>
          </a:r>
        </a:p>
      </dsp:txBody>
      <dsp:txXfrm>
        <a:off x="6257642" y="360058"/>
        <a:ext cx="1586639" cy="985142"/>
      </dsp:txXfrm>
    </dsp:sp>
    <dsp:sp modelId="{70E45D68-EDDA-40AF-967B-1F6825441918}">
      <dsp:nvSpPr>
        <dsp:cNvPr id="0" name=""/>
        <dsp:cNvSpPr/>
      </dsp:nvSpPr>
      <dsp:spPr>
        <a:xfrm>
          <a:off x="8058034"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EDED4B-1A21-4A2D-8487-681D0429CC41}">
      <dsp:nvSpPr>
        <dsp:cNvPr id="0" name=""/>
        <dsp:cNvSpPr/>
      </dsp:nvSpPr>
      <dsp:spPr>
        <a:xfrm>
          <a:off x="8241138"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kern="1200">
              <a:latin typeface="Times New Roman"/>
              <a:cs typeface="Times New Roman"/>
            </a:rPr>
            <a:t>F1 Score</a:t>
          </a:r>
        </a:p>
      </dsp:txBody>
      <dsp:txXfrm>
        <a:off x="8271787" y="360058"/>
        <a:ext cx="1586639" cy="985142"/>
      </dsp:txXfrm>
    </dsp:sp>
    <dsp:sp modelId="{06AFC4EB-8997-475F-A53C-2ACB53811F2F}">
      <dsp:nvSpPr>
        <dsp:cNvPr id="0" name=""/>
        <dsp:cNvSpPr/>
      </dsp:nvSpPr>
      <dsp:spPr>
        <a:xfrm>
          <a:off x="10072179" y="155461"/>
          <a:ext cx="1647937" cy="1046440"/>
        </a:xfrm>
        <a:prstGeom prst="roundRect">
          <a:avLst>
            <a:gd name="adj" fmla="val 10000"/>
          </a:avLst>
        </a:prstGeom>
        <a:solidFill>
          <a:schemeClr val="accent6">
            <a:alpha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5775F9-FCA6-4DA7-9EBF-DFBF56200248}">
      <dsp:nvSpPr>
        <dsp:cNvPr id="0" name=""/>
        <dsp:cNvSpPr/>
      </dsp:nvSpPr>
      <dsp:spPr>
        <a:xfrm>
          <a:off x="10255283" y="329409"/>
          <a:ext cx="1647937" cy="1046440"/>
        </a:xfrm>
        <a:prstGeom prst="roundRect">
          <a:avLst>
            <a:gd name="adj" fmla="val 10000"/>
          </a:avLst>
        </a:prstGeom>
        <a:solidFill>
          <a:schemeClr val="lt1">
            <a:alpha val="9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kern="1200">
              <a:latin typeface="Times New Roman"/>
              <a:cs typeface="Times New Roman"/>
            </a:rPr>
            <a:t>ROC Curve</a:t>
          </a:r>
        </a:p>
      </dsp:txBody>
      <dsp:txXfrm>
        <a:off x="10285932" y="360058"/>
        <a:ext cx="1586639" cy="985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A5C7A-351C-1946-9225-C1A90EE6C0B8}">
      <dsp:nvSpPr>
        <dsp:cNvPr id="0" name=""/>
        <dsp:cNvSpPr/>
      </dsp:nvSpPr>
      <dsp:spPr>
        <a:xfrm>
          <a:off x="3080" y="50456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4647E3-476D-8543-953A-CC4B1D265CCD}">
      <dsp:nvSpPr>
        <dsp:cNvPr id="0" name=""/>
        <dsp:cNvSpPr/>
      </dsp:nvSpPr>
      <dsp:spPr>
        <a:xfrm>
          <a:off x="247486" y="73674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﻿Naïve Bayes</a:t>
          </a:r>
        </a:p>
      </dsp:txBody>
      <dsp:txXfrm>
        <a:off x="288396" y="777659"/>
        <a:ext cx="2117829" cy="1314957"/>
      </dsp:txXfrm>
    </dsp:sp>
    <dsp:sp modelId="{8FB8065D-32C6-C74E-A476-52519A63F39C}">
      <dsp:nvSpPr>
        <dsp:cNvPr id="0" name=""/>
        <dsp:cNvSpPr/>
      </dsp:nvSpPr>
      <dsp:spPr>
        <a:xfrm>
          <a:off x="2691541" y="50456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BC79AF-0590-6944-9F2A-F1EFEDDDD395}">
      <dsp:nvSpPr>
        <dsp:cNvPr id="0" name=""/>
        <dsp:cNvSpPr/>
      </dsp:nvSpPr>
      <dsp:spPr>
        <a:xfrm>
          <a:off x="2935947" y="73674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﻿Decision Trees</a:t>
          </a:r>
        </a:p>
      </dsp:txBody>
      <dsp:txXfrm>
        <a:off x="2976857" y="777659"/>
        <a:ext cx="2117829" cy="1314957"/>
      </dsp:txXfrm>
    </dsp:sp>
    <dsp:sp modelId="{8829280C-90E6-204C-AC8C-D9EF5E947F5E}">
      <dsp:nvSpPr>
        <dsp:cNvPr id="0" name=""/>
        <dsp:cNvSpPr/>
      </dsp:nvSpPr>
      <dsp:spPr>
        <a:xfrm>
          <a:off x="5380002" y="50456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DDB81B-79A1-7844-B832-E05FB14D3240}">
      <dsp:nvSpPr>
        <dsp:cNvPr id="0" name=""/>
        <dsp:cNvSpPr/>
      </dsp:nvSpPr>
      <dsp:spPr>
        <a:xfrm>
          <a:off x="5624408" y="73674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﻿Random Forest</a:t>
          </a:r>
        </a:p>
      </dsp:txBody>
      <dsp:txXfrm>
        <a:off x="5665318" y="777659"/>
        <a:ext cx="2117829" cy="1314957"/>
      </dsp:txXfrm>
    </dsp:sp>
    <dsp:sp modelId="{F7DFD6AC-A137-AB47-B634-20700DAB84BA}">
      <dsp:nvSpPr>
        <dsp:cNvPr id="0" name=""/>
        <dsp:cNvSpPr/>
      </dsp:nvSpPr>
      <dsp:spPr>
        <a:xfrm>
          <a:off x="8068463" y="504564"/>
          <a:ext cx="2199649" cy="13967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87343D-B68B-A34A-BB6E-8ECCBD7AD3ED}">
      <dsp:nvSpPr>
        <dsp:cNvPr id="0" name=""/>
        <dsp:cNvSpPr/>
      </dsp:nvSpPr>
      <dsp:spPr>
        <a:xfrm>
          <a:off x="8312869" y="736749"/>
          <a:ext cx="2199649" cy="13967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KNN</a:t>
          </a:r>
        </a:p>
      </dsp:txBody>
      <dsp:txXfrm>
        <a:off x="8353779" y="777659"/>
        <a:ext cx="2117829" cy="13149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231A0A-3A3B-FA41-9A98-69E22826EA5D}">
      <dsp:nvSpPr>
        <dsp:cNvPr id="0" name=""/>
        <dsp:cNvSpPr/>
      </dsp:nvSpPr>
      <dsp:spPr>
        <a:xfrm>
          <a:off x="0" y="5778"/>
          <a:ext cx="11070772"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Dataset Overview:</a:t>
          </a:r>
          <a:endParaRPr lang="en-US" sz="2400" kern="1200"/>
        </a:p>
      </dsp:txBody>
      <dsp:txXfrm>
        <a:off x="28100" y="33878"/>
        <a:ext cx="11014572" cy="519439"/>
      </dsp:txXfrm>
    </dsp:sp>
    <dsp:sp modelId="{402991B1-9906-D64A-A0B0-E9AC58BBC61D}">
      <dsp:nvSpPr>
        <dsp:cNvPr id="0" name=""/>
        <dsp:cNvSpPr/>
      </dsp:nvSpPr>
      <dsp:spPr>
        <a:xfrm>
          <a:off x="0" y="581418"/>
          <a:ext cx="11070772"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Target variable is rent.</a:t>
          </a:r>
        </a:p>
        <a:p>
          <a:pPr marL="171450" lvl="1" indent="-171450" algn="l" defTabSz="844550">
            <a:lnSpc>
              <a:spcPct val="90000"/>
            </a:lnSpc>
            <a:spcBef>
              <a:spcPct val="0"/>
            </a:spcBef>
            <a:spcAft>
              <a:spcPct val="20000"/>
            </a:spcAft>
            <a:buChar char="•"/>
          </a:pPr>
          <a:r>
            <a:rPr lang="en-US" sz="1900" kern="1200"/>
            <a:t>Aims to predict rent prices based on other independent variables.</a:t>
          </a:r>
        </a:p>
      </dsp:txBody>
      <dsp:txXfrm>
        <a:off x="0" y="581418"/>
        <a:ext cx="11070772" cy="658260"/>
      </dsp:txXfrm>
    </dsp:sp>
    <dsp:sp modelId="{F71D876C-8C6E-5E43-9114-F36C88DED260}">
      <dsp:nvSpPr>
        <dsp:cNvPr id="0" name=""/>
        <dsp:cNvSpPr/>
      </dsp:nvSpPr>
      <dsp:spPr>
        <a:xfrm>
          <a:off x="0" y="1239678"/>
          <a:ext cx="11070772"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Key Features:</a:t>
          </a:r>
          <a:endParaRPr lang="en-US" sz="2400" kern="1200"/>
        </a:p>
      </dsp:txBody>
      <dsp:txXfrm>
        <a:off x="28100" y="1267778"/>
        <a:ext cx="11014572" cy="519439"/>
      </dsp:txXfrm>
    </dsp:sp>
    <dsp:sp modelId="{D1E5E669-8652-C74C-95F0-C92A4989EF80}">
      <dsp:nvSpPr>
        <dsp:cNvPr id="0" name=""/>
        <dsp:cNvSpPr/>
      </dsp:nvSpPr>
      <dsp:spPr>
        <a:xfrm>
          <a:off x="0" y="1815318"/>
          <a:ext cx="11070772" cy="658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Includes numerical attributes like BHK, size, bathroom.</a:t>
          </a:r>
        </a:p>
        <a:p>
          <a:pPr marL="171450" lvl="1" indent="-171450" algn="l" defTabSz="844550">
            <a:lnSpc>
              <a:spcPct val="90000"/>
            </a:lnSpc>
            <a:spcBef>
              <a:spcPct val="0"/>
            </a:spcBef>
            <a:spcAft>
              <a:spcPct val="20000"/>
            </a:spcAft>
            <a:buChar char="•"/>
          </a:pPr>
          <a:r>
            <a:rPr lang="en-US" sz="1900" kern="1200"/>
            <a:t>Includes categorical attributes like floor level, city, furnishing status and tenant preferences.</a:t>
          </a:r>
        </a:p>
      </dsp:txBody>
      <dsp:txXfrm>
        <a:off x="0" y="1815318"/>
        <a:ext cx="11070772" cy="658260"/>
      </dsp:txXfrm>
    </dsp:sp>
    <dsp:sp modelId="{9E1E7EB3-A8AB-8F4A-B197-D2629FF80C49}">
      <dsp:nvSpPr>
        <dsp:cNvPr id="0" name=""/>
        <dsp:cNvSpPr/>
      </dsp:nvSpPr>
      <dsp:spPr>
        <a:xfrm>
          <a:off x="0" y="2473578"/>
          <a:ext cx="11070772" cy="57563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Objective:</a:t>
          </a:r>
          <a:endParaRPr lang="en-US" sz="2400" kern="1200"/>
        </a:p>
      </dsp:txBody>
      <dsp:txXfrm>
        <a:off x="28100" y="2501678"/>
        <a:ext cx="11014572" cy="519439"/>
      </dsp:txXfrm>
    </dsp:sp>
    <dsp:sp modelId="{283F0AAE-2DA4-324D-9AA3-ED5793A567B5}">
      <dsp:nvSpPr>
        <dsp:cNvPr id="0" name=""/>
        <dsp:cNvSpPr/>
      </dsp:nvSpPr>
      <dsp:spPr>
        <a:xfrm>
          <a:off x="0" y="3049218"/>
          <a:ext cx="11070772"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1497"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t>Apply Multiple Linear and Polynomial Regression to predict rental prices based on relevant features.</a:t>
          </a:r>
        </a:p>
        <a:p>
          <a:pPr marL="171450" lvl="1" indent="-171450" algn="l" defTabSz="844550">
            <a:lnSpc>
              <a:spcPct val="90000"/>
            </a:lnSpc>
            <a:spcBef>
              <a:spcPct val="0"/>
            </a:spcBef>
            <a:spcAft>
              <a:spcPct val="20000"/>
            </a:spcAft>
            <a:buChar char="•"/>
          </a:pPr>
          <a:r>
            <a:rPr lang="en-US" sz="1900" kern="1200"/>
            <a:t>Analyze the impact of different property attributes on rent to improve decision-making for renters and property owners.</a:t>
          </a:r>
        </a:p>
      </dsp:txBody>
      <dsp:txXfrm>
        <a:off x="0" y="3049218"/>
        <a:ext cx="11070772" cy="1192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55EE7-6B72-CE45-9ECD-00B3B1578308}">
      <dsp:nvSpPr>
        <dsp:cNvPr id="0" name=""/>
        <dsp:cNvSpPr/>
      </dsp:nvSpPr>
      <dsp:spPr>
        <a:xfrm>
          <a:off x="1083" y="55005"/>
          <a:ext cx="3803628" cy="2415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D47242-CEB2-B94D-AB39-8C8CAF0D1F42}">
      <dsp:nvSpPr>
        <dsp:cNvPr id="0" name=""/>
        <dsp:cNvSpPr/>
      </dsp:nvSpPr>
      <dsp:spPr>
        <a:xfrm>
          <a:off x="423709" y="456499"/>
          <a:ext cx="3803628" cy="24153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Multiple Linear Regression</a:t>
          </a:r>
        </a:p>
      </dsp:txBody>
      <dsp:txXfrm>
        <a:off x="494451" y="527241"/>
        <a:ext cx="3662144" cy="2273819"/>
      </dsp:txXfrm>
    </dsp:sp>
    <dsp:sp modelId="{6E1FE705-13A7-344B-AB9B-030C772C1525}">
      <dsp:nvSpPr>
        <dsp:cNvPr id="0" name=""/>
        <dsp:cNvSpPr/>
      </dsp:nvSpPr>
      <dsp:spPr>
        <a:xfrm>
          <a:off x="4649962" y="55005"/>
          <a:ext cx="3803628" cy="24153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FFECF9-FCEE-9945-938D-C7CDFFCE3B29}">
      <dsp:nvSpPr>
        <dsp:cNvPr id="0" name=""/>
        <dsp:cNvSpPr/>
      </dsp:nvSpPr>
      <dsp:spPr>
        <a:xfrm>
          <a:off x="5072588" y="456499"/>
          <a:ext cx="3803628" cy="24153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kern="1200"/>
            <a:t>Polynomial Regression</a:t>
          </a:r>
        </a:p>
      </dsp:txBody>
      <dsp:txXfrm>
        <a:off x="5143330" y="527241"/>
        <a:ext cx="3662144" cy="227381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0AE7B6-AA69-6543-B235-F523762C3FF5}" type="datetimeFigureOut">
              <a:rPr lang="en-US" smtClean="0"/>
              <a:t>6/6/25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438DD-A9C3-E048-9CF9-B984BCF11A6A}" type="slidenum">
              <a:rPr lang="en-US" smtClean="0"/>
              <a:t>‹#›</a:t>
            </a:fld>
            <a:endParaRPr lang="en-US"/>
          </a:p>
        </p:txBody>
      </p:sp>
    </p:spTree>
    <p:extLst>
      <p:ext uri="{BB962C8B-B14F-4D97-AF65-F5344CB8AC3E}">
        <p14:creationId xmlns:p14="http://schemas.microsoft.com/office/powerpoint/2010/main" val="439615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a:t>
            </a:fld>
            <a:endParaRPr lang="en-US"/>
          </a:p>
        </p:txBody>
      </p:sp>
    </p:spTree>
    <p:extLst>
      <p:ext uri="{BB962C8B-B14F-4D97-AF65-F5344CB8AC3E}">
        <p14:creationId xmlns:p14="http://schemas.microsoft.com/office/powerpoint/2010/main" val="265850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11</a:t>
            </a:fld>
            <a:endParaRPr lang="en-US"/>
          </a:p>
        </p:txBody>
      </p:sp>
    </p:spTree>
    <p:extLst>
      <p:ext uri="{BB962C8B-B14F-4D97-AF65-F5344CB8AC3E}">
        <p14:creationId xmlns:p14="http://schemas.microsoft.com/office/powerpoint/2010/main" val="3723982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374151"/>
              </a:solidFill>
              <a:effectLst/>
              <a:latin typeface="__foundersGrotesk_c3e0d2"/>
            </a:endParaRPr>
          </a:p>
        </p:txBody>
      </p:sp>
      <p:sp>
        <p:nvSpPr>
          <p:cNvPr id="4" name="Slide Number Placeholder 3"/>
          <p:cNvSpPr>
            <a:spLocks noGrp="1"/>
          </p:cNvSpPr>
          <p:nvPr>
            <p:ph type="sldNum" sz="quarter" idx="5"/>
          </p:nvPr>
        </p:nvSpPr>
        <p:spPr/>
        <p:txBody>
          <a:bodyPr/>
          <a:lstStyle/>
          <a:p>
            <a:fld id="{395438DD-A9C3-E048-9CF9-B984BCF11A6A}" type="slidenum">
              <a:rPr lang="en-US" smtClean="0"/>
              <a:t>12</a:t>
            </a:fld>
            <a:endParaRPr lang="en-US"/>
          </a:p>
        </p:txBody>
      </p:sp>
    </p:spTree>
    <p:extLst>
      <p:ext uri="{BB962C8B-B14F-4D97-AF65-F5344CB8AC3E}">
        <p14:creationId xmlns:p14="http://schemas.microsoft.com/office/powerpoint/2010/main" val="1377228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13</a:t>
            </a:fld>
            <a:endParaRPr lang="en-US"/>
          </a:p>
        </p:txBody>
      </p:sp>
    </p:spTree>
    <p:extLst>
      <p:ext uri="{BB962C8B-B14F-4D97-AF65-F5344CB8AC3E}">
        <p14:creationId xmlns:p14="http://schemas.microsoft.com/office/powerpoint/2010/main" val="147640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4CC92-06FC-AC7D-8B5A-A6222BB63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312787-2D7D-F922-CD62-A4A80E9150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A90D7-1EC9-920D-FDD3-FF7A76C5467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FAB937-F449-A717-3036-CAC5504CB8AF}"/>
              </a:ext>
            </a:extLst>
          </p:cNvPr>
          <p:cNvSpPr>
            <a:spLocks noGrp="1"/>
          </p:cNvSpPr>
          <p:nvPr>
            <p:ph type="sldNum" sz="quarter" idx="5"/>
          </p:nvPr>
        </p:nvSpPr>
        <p:spPr/>
        <p:txBody>
          <a:bodyPr/>
          <a:lstStyle/>
          <a:p>
            <a:fld id="{395438DD-A9C3-E048-9CF9-B984BCF11A6A}" type="slidenum">
              <a:rPr lang="en-US" smtClean="0"/>
              <a:t>14</a:t>
            </a:fld>
            <a:endParaRPr lang="en-US"/>
          </a:p>
        </p:txBody>
      </p:sp>
    </p:spTree>
    <p:extLst>
      <p:ext uri="{BB962C8B-B14F-4D97-AF65-F5344CB8AC3E}">
        <p14:creationId xmlns:p14="http://schemas.microsoft.com/office/powerpoint/2010/main" val="188075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15</a:t>
            </a:fld>
            <a:endParaRPr lang="en-US"/>
          </a:p>
        </p:txBody>
      </p:sp>
    </p:spTree>
    <p:extLst>
      <p:ext uri="{BB962C8B-B14F-4D97-AF65-F5344CB8AC3E}">
        <p14:creationId xmlns:p14="http://schemas.microsoft.com/office/powerpoint/2010/main" val="148295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16</a:t>
            </a:fld>
            <a:endParaRPr lang="en-US"/>
          </a:p>
        </p:txBody>
      </p:sp>
    </p:spTree>
    <p:extLst>
      <p:ext uri="{BB962C8B-B14F-4D97-AF65-F5344CB8AC3E}">
        <p14:creationId xmlns:p14="http://schemas.microsoft.com/office/powerpoint/2010/main" val="1508037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17</a:t>
            </a:fld>
            <a:endParaRPr lang="en-US"/>
          </a:p>
        </p:txBody>
      </p:sp>
    </p:spTree>
    <p:extLst>
      <p:ext uri="{BB962C8B-B14F-4D97-AF65-F5344CB8AC3E}">
        <p14:creationId xmlns:p14="http://schemas.microsoft.com/office/powerpoint/2010/main" val="12520666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18</a:t>
            </a:fld>
            <a:endParaRPr lang="en-US"/>
          </a:p>
        </p:txBody>
      </p:sp>
    </p:spTree>
    <p:extLst>
      <p:ext uri="{BB962C8B-B14F-4D97-AF65-F5344CB8AC3E}">
        <p14:creationId xmlns:p14="http://schemas.microsoft.com/office/powerpoint/2010/main" val="290284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19</a:t>
            </a:fld>
            <a:endParaRPr lang="en-US"/>
          </a:p>
        </p:txBody>
      </p:sp>
    </p:spTree>
    <p:extLst>
      <p:ext uri="{BB962C8B-B14F-4D97-AF65-F5344CB8AC3E}">
        <p14:creationId xmlns:p14="http://schemas.microsoft.com/office/powerpoint/2010/main" val="3593222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20</a:t>
            </a:fld>
            <a:endParaRPr lang="en-US"/>
          </a:p>
        </p:txBody>
      </p:sp>
    </p:spTree>
    <p:extLst>
      <p:ext uri="{BB962C8B-B14F-4D97-AF65-F5344CB8AC3E}">
        <p14:creationId xmlns:p14="http://schemas.microsoft.com/office/powerpoint/2010/main" val="2828364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3</a:t>
            </a:fld>
            <a:endParaRPr lang="en-US"/>
          </a:p>
        </p:txBody>
      </p:sp>
    </p:spTree>
    <p:extLst>
      <p:ext uri="{BB962C8B-B14F-4D97-AF65-F5344CB8AC3E}">
        <p14:creationId xmlns:p14="http://schemas.microsoft.com/office/powerpoint/2010/main" val="2164401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21</a:t>
            </a:fld>
            <a:endParaRPr lang="en-US"/>
          </a:p>
        </p:txBody>
      </p:sp>
    </p:spTree>
    <p:extLst>
      <p:ext uri="{BB962C8B-B14F-4D97-AF65-F5344CB8AC3E}">
        <p14:creationId xmlns:p14="http://schemas.microsoft.com/office/powerpoint/2010/main" val="762852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610A0-1D6F-5DFB-8973-C2C27760E1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7E20F-CAF6-BD24-B063-611A835917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A4E337-EE31-06C4-EACA-48352B848E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868431-B46B-8773-2132-6E7D125995CD}"/>
              </a:ext>
            </a:extLst>
          </p:cNvPr>
          <p:cNvSpPr>
            <a:spLocks noGrp="1"/>
          </p:cNvSpPr>
          <p:nvPr>
            <p:ph type="sldNum" sz="quarter" idx="5"/>
          </p:nvPr>
        </p:nvSpPr>
        <p:spPr/>
        <p:txBody>
          <a:bodyPr/>
          <a:lstStyle/>
          <a:p>
            <a:fld id="{395438DD-A9C3-E048-9CF9-B984BCF11A6A}" type="slidenum">
              <a:rPr lang="en-US" smtClean="0"/>
              <a:t>22</a:t>
            </a:fld>
            <a:endParaRPr lang="en-US"/>
          </a:p>
        </p:txBody>
      </p:sp>
    </p:spTree>
    <p:extLst>
      <p:ext uri="{BB962C8B-B14F-4D97-AF65-F5344CB8AC3E}">
        <p14:creationId xmlns:p14="http://schemas.microsoft.com/office/powerpoint/2010/main" val="578946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23</a:t>
            </a:fld>
            <a:endParaRPr lang="en-US"/>
          </a:p>
        </p:txBody>
      </p:sp>
    </p:spTree>
    <p:extLst>
      <p:ext uri="{BB962C8B-B14F-4D97-AF65-F5344CB8AC3E}">
        <p14:creationId xmlns:p14="http://schemas.microsoft.com/office/powerpoint/2010/main" val="20006841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24</a:t>
            </a:fld>
            <a:endParaRPr lang="en-US"/>
          </a:p>
        </p:txBody>
      </p:sp>
    </p:spTree>
    <p:extLst>
      <p:ext uri="{BB962C8B-B14F-4D97-AF65-F5344CB8AC3E}">
        <p14:creationId xmlns:p14="http://schemas.microsoft.com/office/powerpoint/2010/main" val="246311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25</a:t>
            </a:fld>
            <a:endParaRPr lang="en-US"/>
          </a:p>
        </p:txBody>
      </p:sp>
    </p:spTree>
    <p:extLst>
      <p:ext uri="{BB962C8B-B14F-4D97-AF65-F5344CB8AC3E}">
        <p14:creationId xmlns:p14="http://schemas.microsoft.com/office/powerpoint/2010/main" val="2180131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54B69-F11B-1607-0C3D-94A062977D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60FBA-48B3-2F47-F47E-FD1CEC6243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19B6FF-B6AC-B1CD-B14B-6C8E94EC1B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2BC5FF8-E94E-8A78-EF0D-678E3868A710}"/>
              </a:ext>
            </a:extLst>
          </p:cNvPr>
          <p:cNvSpPr>
            <a:spLocks noGrp="1"/>
          </p:cNvSpPr>
          <p:nvPr>
            <p:ph type="sldNum" sz="quarter" idx="5"/>
          </p:nvPr>
        </p:nvSpPr>
        <p:spPr/>
        <p:txBody>
          <a:bodyPr/>
          <a:lstStyle/>
          <a:p>
            <a:fld id="{395438DD-A9C3-E048-9CF9-B984BCF11A6A}" type="slidenum">
              <a:rPr lang="en-US" smtClean="0"/>
              <a:t>26</a:t>
            </a:fld>
            <a:endParaRPr lang="en-US"/>
          </a:p>
        </p:txBody>
      </p:sp>
    </p:spTree>
    <p:extLst>
      <p:ext uri="{BB962C8B-B14F-4D97-AF65-F5344CB8AC3E}">
        <p14:creationId xmlns:p14="http://schemas.microsoft.com/office/powerpoint/2010/main" val="423878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77461-7FF7-39E6-109D-913CE8554E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369BE-AC8C-CBB0-4DBE-70B20BD23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789AE-BB55-EC16-9012-97C7EB9B96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B1E18B-B99B-ECCB-8FE2-BA5C17176FD7}"/>
              </a:ext>
            </a:extLst>
          </p:cNvPr>
          <p:cNvSpPr>
            <a:spLocks noGrp="1"/>
          </p:cNvSpPr>
          <p:nvPr>
            <p:ph type="sldNum" sz="quarter" idx="5"/>
          </p:nvPr>
        </p:nvSpPr>
        <p:spPr/>
        <p:txBody>
          <a:bodyPr/>
          <a:lstStyle/>
          <a:p>
            <a:fld id="{395438DD-A9C3-E048-9CF9-B984BCF11A6A}" type="slidenum">
              <a:rPr lang="en-US" smtClean="0"/>
              <a:t>28</a:t>
            </a:fld>
            <a:endParaRPr lang="en-US"/>
          </a:p>
        </p:txBody>
      </p:sp>
    </p:spTree>
    <p:extLst>
      <p:ext uri="{BB962C8B-B14F-4D97-AF65-F5344CB8AC3E}">
        <p14:creationId xmlns:p14="http://schemas.microsoft.com/office/powerpoint/2010/main" val="1383515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31</a:t>
            </a:fld>
            <a:endParaRPr lang="en-US"/>
          </a:p>
        </p:txBody>
      </p:sp>
    </p:spTree>
    <p:extLst>
      <p:ext uri="{BB962C8B-B14F-4D97-AF65-F5344CB8AC3E}">
        <p14:creationId xmlns:p14="http://schemas.microsoft.com/office/powerpoint/2010/main" val="3267952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33</a:t>
            </a:fld>
            <a:endParaRPr lang="en-US"/>
          </a:p>
        </p:txBody>
      </p:sp>
    </p:spTree>
    <p:extLst>
      <p:ext uri="{BB962C8B-B14F-4D97-AF65-F5344CB8AC3E}">
        <p14:creationId xmlns:p14="http://schemas.microsoft.com/office/powerpoint/2010/main" val="4169299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34</a:t>
            </a:fld>
            <a:endParaRPr lang="en-US"/>
          </a:p>
        </p:txBody>
      </p:sp>
    </p:spTree>
    <p:extLst>
      <p:ext uri="{BB962C8B-B14F-4D97-AF65-F5344CB8AC3E}">
        <p14:creationId xmlns:p14="http://schemas.microsoft.com/office/powerpoint/2010/main" val="1710842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0"/>
          </a:p>
        </p:txBody>
      </p:sp>
      <p:sp>
        <p:nvSpPr>
          <p:cNvPr id="4" name="Slide Number Placeholder 3"/>
          <p:cNvSpPr>
            <a:spLocks noGrp="1"/>
          </p:cNvSpPr>
          <p:nvPr>
            <p:ph type="sldNum" sz="quarter" idx="5"/>
          </p:nvPr>
        </p:nvSpPr>
        <p:spPr/>
        <p:txBody>
          <a:bodyPr/>
          <a:lstStyle/>
          <a:p>
            <a:fld id="{395438DD-A9C3-E048-9CF9-B984BCF11A6A}" type="slidenum">
              <a:rPr lang="en-US" smtClean="0"/>
              <a:t>4</a:t>
            </a:fld>
            <a:endParaRPr lang="en-US"/>
          </a:p>
        </p:txBody>
      </p:sp>
    </p:spTree>
    <p:extLst>
      <p:ext uri="{BB962C8B-B14F-4D97-AF65-F5344CB8AC3E}">
        <p14:creationId xmlns:p14="http://schemas.microsoft.com/office/powerpoint/2010/main" val="35470911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35</a:t>
            </a:fld>
            <a:endParaRPr lang="en-US"/>
          </a:p>
        </p:txBody>
      </p:sp>
    </p:spTree>
    <p:extLst>
      <p:ext uri="{BB962C8B-B14F-4D97-AF65-F5344CB8AC3E}">
        <p14:creationId xmlns:p14="http://schemas.microsoft.com/office/powerpoint/2010/main" val="2144907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__foundersGrotesk_c3e0d2"/>
              </a:rPr>
              <a:t>But before applying machine learning models, it's crucial to preprocess data to ensure accuracy and reliability. </a:t>
            </a:r>
          </a:p>
          <a:p>
            <a:endParaRPr lang="en-US" b="0" i="0">
              <a:solidFill>
                <a:srgbClr val="374151"/>
              </a:solidFill>
              <a:effectLst/>
              <a:latin typeface="__foundersGrotesk_c3e0d2"/>
            </a:endParaRPr>
          </a:p>
          <a:p>
            <a:pPr marL="0" marR="0">
              <a:lnSpc>
                <a:spcPct val="115000"/>
              </a:lnSpc>
              <a:spcAft>
                <a:spcPts val="800"/>
              </a:spcAft>
            </a:pPr>
            <a:r>
              <a:rPr lang="en-US" sz="1800" kern="0">
                <a:effectLst/>
                <a:highlight>
                  <a:srgbClr val="FFFF00"/>
                </a:highlight>
                <a:latin typeface="Aptos" panose="020B0004020202020204" pitchFamily="34" charset="0"/>
                <a:ea typeface="Times New Roman" panose="02020603050405020304" pitchFamily="18" charset="0"/>
                <a:cs typeface="Times New Roman" panose="02020603050405020304" pitchFamily="18" charset="0"/>
              </a:rPr>
              <a:t>"To ensure data quality and enhance model performance</a:t>
            </a:r>
            <a:r>
              <a:rPr lang="en-US" sz="1800" kern="0">
                <a:effectLst/>
                <a:latin typeface="Aptos" panose="020B0004020202020204" pitchFamily="34" charset="0"/>
                <a:ea typeface="Times New Roman" panose="02020603050405020304" pitchFamily="18" charset="0"/>
                <a:cs typeface="Times New Roman" panose="02020603050405020304" pitchFamily="18" charset="0"/>
              </a:rPr>
              <a:t>, we followed several preprocessing steps:"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Handled missing data using imputation techniques to maintain completeness.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Converted categorical labels into numerical values through label encoding.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Detected and removed outliers using boxplot analysis for improved consistency.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We also applied SMOTE to balance the dataset and avoid bias in classification models.</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Next, we standardized feature values through normalization to ensure efficient model training.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342900" marR="0" lvl="0" indent="-342900">
              <a:lnSpc>
                <a:spcPct val="115000"/>
              </a:lnSpc>
              <a:spcAft>
                <a:spcPts val="800"/>
              </a:spcAft>
              <a:buSzPts val="1000"/>
              <a:buFont typeface="Symbol" pitchFamily="2" charset="2"/>
              <a:buChar char=""/>
              <a:tabLst>
                <a:tab pos="457200" algn="l"/>
              </a:tabLs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And lastly, we split the dataset into training and testing sets for accurate performance evaluation.</a:t>
            </a:r>
          </a:p>
          <a:p>
            <a:pPr marL="342900" marR="0" lvl="0" indent="-342900">
              <a:lnSpc>
                <a:spcPct val="115000"/>
              </a:lnSpc>
              <a:spcAft>
                <a:spcPts val="800"/>
              </a:spcAft>
              <a:buSzPts val="1000"/>
              <a:buFont typeface="Symbol" pitchFamily="2" charset="2"/>
              <a:buChar char=""/>
              <a:tabLst>
                <a:tab pos="457200" algn="l"/>
              </a:tabLs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pPr>
            <a:r>
              <a:rPr lang="en-US" sz="1800" b="1" kern="0">
                <a:effectLst/>
                <a:latin typeface="Aptos" panose="020B0004020202020204" pitchFamily="34" charset="0"/>
                <a:ea typeface="Times New Roman" panose="02020603050405020304" pitchFamily="18" charset="0"/>
                <a:cs typeface="Times New Roman" panose="02020603050405020304" pitchFamily="18" charset="0"/>
              </a:rPr>
              <a:t>[Handover]</a:t>
            </a:r>
            <a:br>
              <a:rPr lang="en-US" sz="1800" kern="0">
                <a:effectLst/>
                <a:latin typeface="Aptos" panose="020B0004020202020204" pitchFamily="34" charset="0"/>
                <a:ea typeface="Times New Roman" panose="02020603050405020304" pitchFamily="18" charset="0"/>
                <a:cs typeface="Times New Roman" panose="02020603050405020304" pitchFamily="18" charset="0"/>
              </a:rPr>
            </a:br>
            <a:r>
              <a:rPr lang="en-US" sz="1800" kern="0">
                <a:effectLst/>
                <a:latin typeface="Aptos" panose="020B0004020202020204" pitchFamily="34" charset="0"/>
                <a:ea typeface="Times New Roman" panose="02020603050405020304" pitchFamily="18" charset="0"/>
                <a:cs typeface="Times New Roman" panose="02020603050405020304" pitchFamily="18" charset="0"/>
              </a:rPr>
              <a:t>"With these preprocessing steps in place, we have laid the foundation for effective classification. </a:t>
            </a:r>
          </a:p>
          <a:p>
            <a:pPr marL="0" marR="0">
              <a:lnSpc>
                <a:spcPct val="115000"/>
              </a:lnSpc>
              <a:spcAft>
                <a:spcPts val="800"/>
              </a:spcAft>
            </a:pPr>
            <a:r>
              <a:rPr lang="en-US" sz="1800" kern="0">
                <a:effectLst/>
                <a:latin typeface="Aptos" panose="020B0004020202020204" pitchFamily="34" charset="0"/>
                <a:ea typeface="Times New Roman" panose="02020603050405020304" pitchFamily="18" charset="0"/>
                <a:cs typeface="Times New Roman" panose="02020603050405020304" pitchFamily="18" charset="0"/>
              </a:rPr>
              <a:t>Now, I'll hand it over to Neha, who will walk you through the next steps of our analysis. Over to you, Neha!"</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5</a:t>
            </a:fld>
            <a:endParaRPr lang="en-US"/>
          </a:p>
        </p:txBody>
      </p:sp>
    </p:spTree>
    <p:extLst>
      <p:ext uri="{BB962C8B-B14F-4D97-AF65-F5344CB8AC3E}">
        <p14:creationId xmlns:p14="http://schemas.microsoft.com/office/powerpoint/2010/main" val="4201370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solidFill>
                  <a:srgbClr val="374151"/>
                </a:solidFill>
              </a:rPr>
              <a:t>Now that the data is pre-processed, let's move on to model training, where we apply different classification algorithms  like ----------- to analyze and predict outcomes based on our customer churn dataset. </a:t>
            </a:r>
            <a:endParaRPr lang="en-US">
              <a:solidFill>
                <a:srgbClr val="000000"/>
              </a:solidFill>
            </a:endParaRPr>
          </a:p>
          <a:p>
            <a:pPr>
              <a:defRPr/>
            </a:pPr>
            <a:r>
              <a:rPr lang="en-US">
                <a:solidFill>
                  <a:srgbClr val="374151"/>
                </a:solidFill>
              </a:rPr>
              <a:t>To evaluate the performance of each model, we will analyze their confusion matrices along with key metrics such as accuracy, precision, recall, and F1 score. Analyzing these metrics, we gain deeper insights into model reliability and effectiveness in real-world applications.</a:t>
            </a:r>
          </a:p>
          <a:p>
            <a:pPr>
              <a:defRPr/>
            </a:pPr>
            <a:endParaRPr lang="en-US">
              <a:solidFill>
                <a:srgbClr val="374151"/>
              </a:solidFill>
            </a:endParaRPr>
          </a:p>
          <a:p>
            <a:pPr>
              <a:defRPr/>
            </a:pPr>
            <a:r>
              <a:rPr lang="en-US">
                <a:solidFill>
                  <a:srgbClr val="374151"/>
                </a:solidFill>
              </a:rPr>
              <a:t>The confusion matrix provides a detailed breakdown of true positives, true negatives, false positives, and false negatives, helping us understand where the model makes correct predictions and where it misclassifies.</a:t>
            </a:r>
            <a:endParaRPr lang="en-US"/>
          </a:p>
          <a:p>
            <a:pPr marL="171450" indent="-171450">
              <a:buFont typeface="Arial"/>
              <a:buChar char="•"/>
              <a:defRPr/>
            </a:pPr>
            <a:r>
              <a:rPr lang="en-US" b="1">
                <a:solidFill>
                  <a:srgbClr val="374151"/>
                </a:solidFill>
              </a:rPr>
              <a:t>Accuracy</a:t>
            </a:r>
            <a:r>
              <a:rPr lang="en-US">
                <a:solidFill>
                  <a:srgbClr val="374151"/>
                </a:solidFill>
              </a:rPr>
              <a:t> measures overall correctness.</a:t>
            </a:r>
            <a:endParaRPr lang="en-US"/>
          </a:p>
          <a:p>
            <a:pPr marL="171450" indent="-171450">
              <a:buFont typeface="Arial"/>
              <a:buChar char="•"/>
              <a:defRPr/>
            </a:pPr>
            <a:r>
              <a:rPr lang="en-US" b="1">
                <a:solidFill>
                  <a:srgbClr val="374151"/>
                </a:solidFill>
              </a:rPr>
              <a:t>Precision</a:t>
            </a:r>
            <a:r>
              <a:rPr lang="en-US">
                <a:solidFill>
                  <a:srgbClr val="374151"/>
                </a:solidFill>
              </a:rPr>
              <a:t> indicates how many of the predicted positives are actually correct, making it important in scenarios where false positives need to be minimized (e.g., spam detection).</a:t>
            </a:r>
            <a:endParaRPr lang="en-US"/>
          </a:p>
          <a:p>
            <a:pPr marL="171450" indent="-171450">
              <a:buFont typeface="Arial"/>
              <a:buChar char="•"/>
              <a:defRPr/>
            </a:pPr>
            <a:r>
              <a:rPr lang="en-US" b="1">
                <a:solidFill>
                  <a:srgbClr val="374151"/>
                </a:solidFill>
              </a:rPr>
              <a:t>Recall</a:t>
            </a:r>
            <a:r>
              <a:rPr lang="en-US">
                <a:solidFill>
                  <a:srgbClr val="374151"/>
                </a:solidFill>
              </a:rPr>
              <a:t> measures how well the model identifies actual positives, which is crucial when missing positive cases is costly (e.g., disease detection).</a:t>
            </a:r>
            <a:endParaRPr lang="en-US"/>
          </a:p>
          <a:p>
            <a:pPr marL="171450" indent="-171450">
              <a:buFont typeface="Arial"/>
              <a:buChar char="•"/>
              <a:defRPr/>
            </a:pPr>
            <a:r>
              <a:rPr lang="en-US" b="1">
                <a:solidFill>
                  <a:srgbClr val="374151"/>
                </a:solidFill>
              </a:rPr>
              <a:t>F1 Score</a:t>
            </a:r>
            <a:r>
              <a:rPr lang="en-US">
                <a:solidFill>
                  <a:srgbClr val="374151"/>
                </a:solidFill>
              </a:rPr>
              <a:t> is a more holistic measure of performance, balances precision and recall.</a:t>
            </a:r>
            <a:endParaRPr lang="en-US">
              <a:solidFill>
                <a:srgbClr val="000000"/>
              </a:solidFill>
            </a:endParaRPr>
          </a:p>
          <a:p>
            <a:pPr>
              <a:defRPr/>
            </a:pPr>
            <a:r>
              <a:rPr lang="en-US">
                <a:solidFill>
                  <a:srgbClr val="374151"/>
                </a:solidFill>
              </a:rPr>
              <a:t>By analyzing these metrics, we gain deeper insights into model reliability and effectiveness in real-world applications.</a:t>
            </a:r>
            <a:endParaRPr lang="en-US"/>
          </a:p>
          <a:p>
            <a:pPr>
              <a:defRPr/>
            </a:pPr>
            <a:endParaRPr lang="en-US">
              <a:solidFill>
                <a:srgbClr val="374151"/>
              </a:solidFill>
            </a:endParaRPr>
          </a:p>
        </p:txBody>
      </p:sp>
      <p:sp>
        <p:nvSpPr>
          <p:cNvPr id="4" name="Slide Number Placeholder 3"/>
          <p:cNvSpPr>
            <a:spLocks noGrp="1"/>
          </p:cNvSpPr>
          <p:nvPr>
            <p:ph type="sldNum" sz="quarter" idx="5"/>
          </p:nvPr>
        </p:nvSpPr>
        <p:spPr/>
        <p:txBody>
          <a:bodyPr/>
          <a:lstStyle/>
          <a:p>
            <a:fld id="{395438DD-A9C3-E048-9CF9-B984BCF11A6A}" type="slidenum">
              <a:rPr lang="en-US" smtClean="0"/>
              <a:t>6</a:t>
            </a:fld>
            <a:endParaRPr lang="en-US"/>
          </a:p>
        </p:txBody>
      </p:sp>
    </p:spTree>
    <p:extLst>
      <p:ext uri="{BB962C8B-B14F-4D97-AF65-F5344CB8AC3E}">
        <p14:creationId xmlns:p14="http://schemas.microsoft.com/office/powerpoint/2010/main" val="377064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7</a:t>
            </a:fld>
            <a:endParaRPr lang="en-US"/>
          </a:p>
        </p:txBody>
      </p:sp>
    </p:spTree>
    <p:extLst>
      <p:ext uri="{BB962C8B-B14F-4D97-AF65-F5344CB8AC3E}">
        <p14:creationId xmlns:p14="http://schemas.microsoft.com/office/powerpoint/2010/main" val="227291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8</a:t>
            </a:fld>
            <a:endParaRPr lang="en-US"/>
          </a:p>
        </p:txBody>
      </p:sp>
    </p:spTree>
    <p:extLst>
      <p:ext uri="{BB962C8B-B14F-4D97-AF65-F5344CB8AC3E}">
        <p14:creationId xmlns:p14="http://schemas.microsoft.com/office/powerpoint/2010/main" val="1303209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395438DD-A9C3-E048-9CF9-B984BCF11A6A}" type="slidenum">
              <a:rPr lang="en-US" smtClean="0"/>
              <a:t>9</a:t>
            </a:fld>
            <a:endParaRPr lang="en-US"/>
          </a:p>
        </p:txBody>
      </p:sp>
    </p:spTree>
    <p:extLst>
      <p:ext uri="{BB962C8B-B14F-4D97-AF65-F5344CB8AC3E}">
        <p14:creationId xmlns:p14="http://schemas.microsoft.com/office/powerpoint/2010/main" val="577141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910DB-4148-6101-BFDA-9178DC7AE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7BA0C-3D0A-DB6D-A44F-59F9BC94A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61E048-19E1-4DC3-49B3-3D6692BF57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8FA9D2-E310-8844-81F0-6E2EDA5B5355}"/>
              </a:ext>
            </a:extLst>
          </p:cNvPr>
          <p:cNvSpPr>
            <a:spLocks noGrp="1"/>
          </p:cNvSpPr>
          <p:nvPr>
            <p:ph type="sldNum" sz="quarter" idx="5"/>
          </p:nvPr>
        </p:nvSpPr>
        <p:spPr/>
        <p:txBody>
          <a:bodyPr/>
          <a:lstStyle/>
          <a:p>
            <a:fld id="{395438DD-A9C3-E048-9CF9-B984BCF11A6A}" type="slidenum">
              <a:rPr lang="en-US" smtClean="0"/>
              <a:t>10</a:t>
            </a:fld>
            <a:endParaRPr lang="en-US"/>
          </a:p>
        </p:txBody>
      </p:sp>
    </p:spTree>
    <p:extLst>
      <p:ext uri="{BB962C8B-B14F-4D97-AF65-F5344CB8AC3E}">
        <p14:creationId xmlns:p14="http://schemas.microsoft.com/office/powerpoint/2010/main" val="1431032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1E8A1-6DA8-4496-BCE8-03ED561CC4E5}"/>
              </a:ext>
            </a:extLst>
          </p:cNvPr>
          <p:cNvSpPr>
            <a:spLocks noGrp="1"/>
          </p:cNvSpPr>
          <p:nvPr>
            <p:ph type="ctrTitle"/>
          </p:nvPr>
        </p:nvSpPr>
        <p:spPr>
          <a:xfrm>
            <a:off x="838200" y="365760"/>
            <a:ext cx="10515600" cy="2890202"/>
          </a:xfrm>
        </p:spPr>
        <p:txBody>
          <a:bodyPr anchor="b">
            <a:normAutofit/>
          </a:bodyPr>
          <a:lstStyle>
            <a:lvl1pPr algn="l">
              <a:defRPr sz="6600"/>
            </a:lvl1pPr>
          </a:lstStyle>
          <a:p>
            <a:r>
              <a:rPr lang="en-US"/>
              <a:t>Click to edit Master title style</a:t>
            </a:r>
          </a:p>
        </p:txBody>
      </p:sp>
      <p:sp>
        <p:nvSpPr>
          <p:cNvPr id="3" name="Subtitle 2">
            <a:extLst>
              <a:ext uri="{FF2B5EF4-FFF2-40B4-BE49-F238E27FC236}">
                <a16:creationId xmlns:a16="http://schemas.microsoft.com/office/drawing/2014/main" id="{3EB24CCC-3D44-4BB5-AA35-A21607EF69A4}"/>
              </a:ext>
            </a:extLst>
          </p:cNvPr>
          <p:cNvSpPr>
            <a:spLocks noGrp="1"/>
          </p:cNvSpPr>
          <p:nvPr>
            <p:ph type="subTitle" idx="1"/>
          </p:nvPr>
        </p:nvSpPr>
        <p:spPr>
          <a:xfrm>
            <a:off x="838200" y="3506150"/>
            <a:ext cx="10515600" cy="248348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1F80F6-1855-44E9-BA95-5E00A06E786D}"/>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5" name="Footer Placeholder 4">
            <a:extLst>
              <a:ext uri="{FF2B5EF4-FFF2-40B4-BE49-F238E27FC236}">
                <a16:creationId xmlns:a16="http://schemas.microsoft.com/office/drawing/2014/main" id="{873D7FFD-570A-4968-B943-AF87BB67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CE6A8-0665-4714-B241-6AFBA8C6F8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485312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26EC-DC54-4882-9D58-F201EA25C4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804E7C-4CBA-49AF-B24C-1A1FF51C21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3C727-C0C7-4BBA-9CF5-6C1FAC76B10C}"/>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5" name="Footer Placeholder 4">
            <a:extLst>
              <a:ext uri="{FF2B5EF4-FFF2-40B4-BE49-F238E27FC236}">
                <a16:creationId xmlns:a16="http://schemas.microsoft.com/office/drawing/2014/main" id="{34603986-C5B4-4956-AC6F-4F36186B8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5F941-E847-4C51-97D6-21066B26EB26}"/>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603767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0338D2-D9EE-4B67-97C1-08ABD574530B}"/>
              </a:ext>
            </a:extLst>
          </p:cNvPr>
          <p:cNvSpPr>
            <a:spLocks noGrp="1"/>
          </p:cNvSpPr>
          <p:nvPr>
            <p:ph type="title" orient="vert"/>
          </p:nvPr>
        </p:nvSpPr>
        <p:spPr>
          <a:xfrm>
            <a:off x="7353848" y="365125"/>
            <a:ext cx="399995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4B1422-6C1E-4422-80E8-34B0092FBF05}"/>
              </a:ext>
            </a:extLst>
          </p:cNvPr>
          <p:cNvSpPr>
            <a:spLocks noGrp="1"/>
          </p:cNvSpPr>
          <p:nvPr>
            <p:ph type="body" orient="vert" idx="1"/>
          </p:nvPr>
        </p:nvSpPr>
        <p:spPr>
          <a:xfrm>
            <a:off x="838200" y="365125"/>
            <a:ext cx="626546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C8B53C-3084-4BC0-A80E-DB41C04C6258}"/>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5" name="Footer Placeholder 4">
            <a:extLst>
              <a:ext uri="{FF2B5EF4-FFF2-40B4-BE49-F238E27FC236}">
                <a16:creationId xmlns:a16="http://schemas.microsoft.com/office/drawing/2014/main" id="{8276BFDE-DC70-4A6E-90B8-337FC47254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3578F-39AE-4F6F-9614-32EF672E616D}"/>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119170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2A8A8-ECDA-4018-ABB4-CC22892BE8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90AE7C-51AF-4F0E-B5A3-8C7E1026C2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F28C09-A717-49AB-B60E-433BC469258F}"/>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5" name="Footer Placeholder 4">
            <a:extLst>
              <a:ext uri="{FF2B5EF4-FFF2-40B4-BE49-F238E27FC236}">
                <a16:creationId xmlns:a16="http://schemas.microsoft.com/office/drawing/2014/main" id="{1D11A47A-6E5A-4754-8B43-9CE556160B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ACA1EB-7AC7-4F86-90C0-AA980D88722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35215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95957-C46F-4F17-BC8C-6507E676E916}"/>
              </a:ext>
            </a:extLst>
          </p:cNvPr>
          <p:cNvSpPr>
            <a:spLocks noGrp="1"/>
          </p:cNvSpPr>
          <p:nvPr>
            <p:ph type="title"/>
          </p:nvPr>
        </p:nvSpPr>
        <p:spPr>
          <a:xfrm>
            <a:off x="831850" y="365760"/>
            <a:ext cx="10515600" cy="382786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9661B-6633-4C8B-8B9C-E514DF851D3E}"/>
              </a:ext>
            </a:extLst>
          </p:cNvPr>
          <p:cNvSpPr>
            <a:spLocks noGrp="1"/>
          </p:cNvSpPr>
          <p:nvPr>
            <p:ph type="body" idx="1"/>
          </p:nvPr>
        </p:nvSpPr>
        <p:spPr>
          <a:xfrm>
            <a:off x="831850" y="4443817"/>
            <a:ext cx="10515600" cy="1645834"/>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274BF-C1CD-4709-B0A0-E9407DBEA73C}"/>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5" name="Footer Placeholder 4">
            <a:extLst>
              <a:ext uri="{FF2B5EF4-FFF2-40B4-BE49-F238E27FC236}">
                <a16:creationId xmlns:a16="http://schemas.microsoft.com/office/drawing/2014/main" id="{CC9ADB94-0A5B-4B56-B0B1-1FF5580A4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A668A-35AE-4CDF-AC4C-2BEEA9EE80F8}"/>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94340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7F1FD-0E96-4963-9F09-92861572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79E5F0-B650-4AFF-B90E-23B378684D66}"/>
              </a:ext>
            </a:extLst>
          </p:cNvPr>
          <p:cNvSpPr>
            <a:spLocks noGrp="1"/>
          </p:cNvSpPr>
          <p:nvPr>
            <p:ph sz="half" idx="1"/>
          </p:nvPr>
        </p:nvSpPr>
        <p:spPr>
          <a:xfrm>
            <a:off x="838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2D1747B-302D-476E-8F4F-E4B114C6624E}"/>
              </a:ext>
            </a:extLst>
          </p:cNvPr>
          <p:cNvSpPr>
            <a:spLocks noGrp="1"/>
          </p:cNvSpPr>
          <p:nvPr>
            <p:ph sz="half" idx="2"/>
          </p:nvPr>
        </p:nvSpPr>
        <p:spPr>
          <a:xfrm>
            <a:off x="6172200" y="1940876"/>
            <a:ext cx="5181600" cy="42360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740577D-22F7-4958-BB3D-6C9265EA1964}"/>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6" name="Footer Placeholder 5">
            <a:extLst>
              <a:ext uri="{FF2B5EF4-FFF2-40B4-BE49-F238E27FC236}">
                <a16:creationId xmlns:a16="http://schemas.microsoft.com/office/drawing/2014/main" id="{71EC5B46-A8FB-4683-9618-3F6E07383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7887BD-93E9-4181-9D7F-940C3E1730FF}"/>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1005388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63D79-FA27-4567-9032-AF722733E1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77C1BF-703F-4992-BB0C-EB1E579C7410}"/>
              </a:ext>
            </a:extLst>
          </p:cNvPr>
          <p:cNvSpPr>
            <a:spLocks noGrp="1"/>
          </p:cNvSpPr>
          <p:nvPr>
            <p:ph type="body" idx="1"/>
          </p:nvPr>
        </p:nvSpPr>
        <p:spPr>
          <a:xfrm>
            <a:off x="839788" y="1951823"/>
            <a:ext cx="5157787"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B2FCE1-6DC0-43B5-8016-89FD4AF5ABD2}"/>
              </a:ext>
            </a:extLst>
          </p:cNvPr>
          <p:cNvSpPr>
            <a:spLocks noGrp="1"/>
          </p:cNvSpPr>
          <p:nvPr>
            <p:ph sz="half" idx="2"/>
          </p:nvPr>
        </p:nvSpPr>
        <p:spPr>
          <a:xfrm>
            <a:off x="839788" y="2954741"/>
            <a:ext cx="5157787"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2FED7A-67D0-43CC-889A-25F8849647F1}"/>
              </a:ext>
            </a:extLst>
          </p:cNvPr>
          <p:cNvSpPr>
            <a:spLocks noGrp="1"/>
          </p:cNvSpPr>
          <p:nvPr>
            <p:ph type="body" sz="quarter" idx="3"/>
          </p:nvPr>
        </p:nvSpPr>
        <p:spPr>
          <a:xfrm>
            <a:off x="6172200" y="1951823"/>
            <a:ext cx="5183188" cy="823912"/>
          </a:xfrm>
        </p:spPr>
        <p:txBody>
          <a:bodyPr anchor="b"/>
          <a:lstStyle>
            <a:lvl1pPr marL="0" indent="0">
              <a:buNone/>
              <a:defRPr lang="en-US" sz="2400" b="0" i="1" kern="120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1C176-48F2-44EC-B3A2-A144403D57FB}"/>
              </a:ext>
            </a:extLst>
          </p:cNvPr>
          <p:cNvSpPr>
            <a:spLocks noGrp="1"/>
          </p:cNvSpPr>
          <p:nvPr>
            <p:ph sz="quarter" idx="4"/>
          </p:nvPr>
        </p:nvSpPr>
        <p:spPr>
          <a:xfrm>
            <a:off x="6172200" y="2954741"/>
            <a:ext cx="5183188" cy="32349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9187B8-AC48-4FE7-8658-8A31E37311F6}"/>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8" name="Footer Placeholder 7">
            <a:extLst>
              <a:ext uri="{FF2B5EF4-FFF2-40B4-BE49-F238E27FC236}">
                <a16:creationId xmlns:a16="http://schemas.microsoft.com/office/drawing/2014/main" id="{7CCAB465-E22E-45DC-89C9-406121BCED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F9D1CF-F964-4405-8677-5F9E2A02878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725590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A3453-DD0F-41C0-8F4A-5DC343F5EB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04E6313-506F-4456-B3D9-D9655538F9FB}"/>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4" name="Footer Placeholder 3">
            <a:extLst>
              <a:ext uri="{FF2B5EF4-FFF2-40B4-BE49-F238E27FC236}">
                <a16:creationId xmlns:a16="http://schemas.microsoft.com/office/drawing/2014/main" id="{E8F26068-7707-41EC-93EF-A24CAF8FFD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C8A3C-8C01-4039-B47B-57D8497587A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43632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892633-8C77-419D-B24D-2B3D44DBA556}"/>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3" name="Footer Placeholder 2">
            <a:extLst>
              <a:ext uri="{FF2B5EF4-FFF2-40B4-BE49-F238E27FC236}">
                <a16:creationId xmlns:a16="http://schemas.microsoft.com/office/drawing/2014/main" id="{FD149D59-0A88-4A14-A740-4CCD9B5264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A3DEF9-802F-444E-92D2-397862EEAB0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611793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C20-3881-4F15-94F7-9D7B9F9E357A}"/>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a:t>Click to edit Master title style</a:t>
            </a:r>
          </a:p>
        </p:txBody>
      </p:sp>
      <p:sp>
        <p:nvSpPr>
          <p:cNvPr id="3" name="Content Placeholder 2">
            <a:extLst>
              <a:ext uri="{FF2B5EF4-FFF2-40B4-BE49-F238E27FC236}">
                <a16:creationId xmlns:a16="http://schemas.microsoft.com/office/drawing/2014/main" id="{B268F40F-6C2A-48EC-8F16-DA179A1DA375}"/>
              </a:ext>
            </a:extLst>
          </p:cNvPr>
          <p:cNvSpPr>
            <a:spLocks noGrp="1"/>
          </p:cNvSpPr>
          <p:nvPr>
            <p:ph idx="1"/>
          </p:nvPr>
        </p:nvSpPr>
        <p:spPr>
          <a:xfrm>
            <a:off x="5554638" y="457201"/>
            <a:ext cx="5800749" cy="540385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736B7E-D33D-48C7-97AC-5C0D9874FE53}"/>
              </a:ext>
            </a:extLst>
          </p:cNvPr>
          <p:cNvSpPr>
            <a:spLocks noGrp="1"/>
          </p:cNvSpPr>
          <p:nvPr>
            <p:ph type="body" sz="half" idx="2"/>
          </p:nvPr>
        </p:nvSpPr>
        <p:spPr>
          <a:xfrm>
            <a:off x="839788" y="3657600"/>
            <a:ext cx="4343400" cy="2211387"/>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149BC5-FF58-463A-B4FA-F0F912F1234F}"/>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6" name="Footer Placeholder 5">
            <a:extLst>
              <a:ext uri="{FF2B5EF4-FFF2-40B4-BE49-F238E27FC236}">
                <a16:creationId xmlns:a16="http://schemas.microsoft.com/office/drawing/2014/main" id="{947072D7-4A2A-407F-A084-6AE8DD0016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D4C41C-C368-475C-BDC1-DC5B29C78005}"/>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3277616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F67B0-865B-44ED-9DFE-36C73B0C8B43}"/>
              </a:ext>
            </a:extLst>
          </p:cNvPr>
          <p:cNvSpPr>
            <a:spLocks noGrp="1"/>
          </p:cNvSpPr>
          <p:nvPr>
            <p:ph type="title"/>
          </p:nvPr>
        </p:nvSpPr>
        <p:spPr>
          <a:xfrm>
            <a:off x="839788" y="457200"/>
            <a:ext cx="4343400" cy="2971800"/>
          </a:xfrm>
        </p:spPr>
        <p:txBody>
          <a:bodyPr anchor="b">
            <a:noAutofit/>
          </a:bodyPr>
          <a:lstStyle>
            <a:lvl1pPr algn="l" defTabSz="914400" rtl="0" eaLnBrk="1" latinLnBrk="0" hangingPunct="1">
              <a:lnSpc>
                <a:spcPct val="100000"/>
              </a:lnSpc>
              <a:spcBef>
                <a:spcPct val="0"/>
              </a:spcBef>
              <a:buNone/>
              <a:defRPr lang="en-US" sz="5400" kern="1200" dirty="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r>
              <a:rPr lang="en-US"/>
              <a:t>Click to edit Master title style</a:t>
            </a:r>
          </a:p>
        </p:txBody>
      </p:sp>
      <p:sp>
        <p:nvSpPr>
          <p:cNvPr id="3" name="Picture Placeholder 2">
            <a:extLst>
              <a:ext uri="{FF2B5EF4-FFF2-40B4-BE49-F238E27FC236}">
                <a16:creationId xmlns:a16="http://schemas.microsoft.com/office/drawing/2014/main" id="{B73C5CF7-138A-437C-9E0A-FF4179970319}"/>
              </a:ext>
            </a:extLst>
          </p:cNvPr>
          <p:cNvSpPr>
            <a:spLocks noGrp="1"/>
          </p:cNvSpPr>
          <p:nvPr>
            <p:ph type="pic" idx="1"/>
          </p:nvPr>
        </p:nvSpPr>
        <p:spPr>
          <a:xfrm>
            <a:off x="5561462" y="457201"/>
            <a:ext cx="5793925"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117822-7770-4117-96A2-8D2FF0A01044}"/>
              </a:ext>
            </a:extLst>
          </p:cNvPr>
          <p:cNvSpPr>
            <a:spLocks noGrp="1"/>
          </p:cNvSpPr>
          <p:nvPr>
            <p:ph type="body" sz="half" idx="2"/>
          </p:nvPr>
        </p:nvSpPr>
        <p:spPr>
          <a:xfrm>
            <a:off x="839788" y="3664424"/>
            <a:ext cx="4343400" cy="2204564"/>
          </a:xfrm>
        </p:spPr>
        <p:txBody>
          <a:bodyPr>
            <a:normAutofit/>
          </a:bodyPr>
          <a:lstStyle>
            <a:lvl1pPr marL="0" indent="0">
              <a:buNone/>
              <a:defRPr lang="en-US" sz="240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11295030-39C7-4814-A766-1A3E094EBA15}"/>
              </a:ext>
            </a:extLst>
          </p:cNvPr>
          <p:cNvSpPr>
            <a:spLocks noGrp="1"/>
          </p:cNvSpPr>
          <p:nvPr>
            <p:ph type="dt" sz="half" idx="10"/>
          </p:nvPr>
        </p:nvSpPr>
        <p:spPr/>
        <p:txBody>
          <a:bodyPr/>
          <a:lstStyle/>
          <a:p>
            <a:fld id="{FD2766A6-3C10-4AB8-86A1-BB1F0CDA7EFE}" type="datetimeFigureOut">
              <a:rPr lang="en-US" smtClean="0"/>
              <a:t>6/6/25</a:t>
            </a:fld>
            <a:endParaRPr lang="en-US"/>
          </a:p>
        </p:txBody>
      </p:sp>
      <p:sp>
        <p:nvSpPr>
          <p:cNvPr id="6" name="Footer Placeholder 5">
            <a:extLst>
              <a:ext uri="{FF2B5EF4-FFF2-40B4-BE49-F238E27FC236}">
                <a16:creationId xmlns:a16="http://schemas.microsoft.com/office/drawing/2014/main" id="{B91F02CD-DC87-47B6-96C4-F6470B1D8F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CFF531-02C2-4C1D-A692-7040378066C7}"/>
              </a:ext>
            </a:extLst>
          </p:cNvPr>
          <p:cNvSpPr>
            <a:spLocks noGrp="1"/>
          </p:cNvSpPr>
          <p:nvPr>
            <p:ph type="sldNum" sz="quarter" idx="12"/>
          </p:nvPr>
        </p:nvSpPr>
        <p:spPr/>
        <p:txBody>
          <a:bodyPr/>
          <a:lstStyle/>
          <a:p>
            <a:fld id="{D3060201-1C40-4B39-813D-5CD9493BAEED}" type="slidenum">
              <a:rPr lang="en-US" smtClean="0"/>
              <a:t>‹#›</a:t>
            </a:fld>
            <a:endParaRPr lang="en-US"/>
          </a:p>
        </p:txBody>
      </p:sp>
    </p:spTree>
    <p:extLst>
      <p:ext uri="{BB962C8B-B14F-4D97-AF65-F5344CB8AC3E}">
        <p14:creationId xmlns:p14="http://schemas.microsoft.com/office/powerpoint/2010/main" val="2581149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6818BD-D734-48A1-8CC0-609D11E5560E}"/>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F9D215A-D2A1-4903-A905-F8B06EF41B4F}"/>
              </a:ext>
            </a:extLst>
          </p:cNvPr>
          <p:cNvSpPr>
            <a:spLocks noGrp="1"/>
          </p:cNvSpPr>
          <p:nvPr>
            <p:ph type="body" idx="1"/>
          </p:nvPr>
        </p:nvSpPr>
        <p:spPr>
          <a:xfrm>
            <a:off x="838200" y="1940875"/>
            <a:ext cx="10515600" cy="42360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42B88A-7A1D-4AA1-8536-28DC13DBA5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D2766A6-3C10-4AB8-86A1-BB1F0CDA7EFE}" type="datetimeFigureOut">
              <a:rPr lang="en-US" smtClean="0"/>
              <a:pPr/>
              <a:t>6/6/25</a:t>
            </a:fld>
            <a:endParaRPr lang="en-US"/>
          </a:p>
        </p:txBody>
      </p:sp>
      <p:sp>
        <p:nvSpPr>
          <p:cNvPr id="5" name="Footer Placeholder 4">
            <a:extLst>
              <a:ext uri="{FF2B5EF4-FFF2-40B4-BE49-F238E27FC236}">
                <a16:creationId xmlns:a16="http://schemas.microsoft.com/office/drawing/2014/main" id="{B37FE925-0C4B-4BAE-9799-3A9D46D920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ADAD54-E5C5-4D48-8592-BB22F0A851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3060201-1C40-4B39-813D-5CD9493BAEED}" type="slidenum">
              <a:rPr lang="en-US" smtClean="0"/>
              <a:pPr/>
              <a:t>‹#›</a:t>
            </a:fld>
            <a:endParaRPr lang="en-US"/>
          </a:p>
        </p:txBody>
      </p:sp>
    </p:spTree>
    <p:extLst>
      <p:ext uri="{BB962C8B-B14F-4D97-AF65-F5344CB8AC3E}">
        <p14:creationId xmlns:p14="http://schemas.microsoft.com/office/powerpoint/2010/main" val="18204910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6" r:id="rId6"/>
    <p:sldLayoutId id="2147483731" r:id="rId7"/>
    <p:sldLayoutId id="2147483732" r:id="rId8"/>
    <p:sldLayoutId id="2147483733" r:id="rId9"/>
    <p:sldLayoutId id="2147483735" r:id="rId10"/>
    <p:sldLayoutId id="2147483734" r:id="rId11"/>
  </p:sldLayoutIdLst>
  <p:txStyles>
    <p:title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p:titleStyle>
    <p:bodyStyle>
      <a:lvl1pPr marL="228600" indent="-228600" algn="l" defTabSz="914400" rtl="0" eaLnBrk="1" latinLnBrk="0" hangingPunct="1">
        <a:lnSpc>
          <a:spcPct val="110000"/>
        </a:lnSpc>
        <a:spcBef>
          <a:spcPts val="10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tx2"/>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hyperlink" Target="https://drive.google.com/file/d/1xun8H8G1xdxKolO-RRm9WfQmMzugkl03/view?usp=sharin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46.pn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3.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B37B9-3AEB-170B-B5FD-953FFFDA16DD}"/>
              </a:ext>
            </a:extLst>
          </p:cNvPr>
          <p:cNvSpPr>
            <a:spLocks noGrp="1"/>
          </p:cNvSpPr>
          <p:nvPr>
            <p:ph type="ctrTitle"/>
          </p:nvPr>
        </p:nvSpPr>
        <p:spPr>
          <a:xfrm>
            <a:off x="838200" y="596644"/>
            <a:ext cx="5500125" cy="3435606"/>
          </a:xfrm>
        </p:spPr>
        <p:txBody>
          <a:bodyPr vert="horz" lIns="91440" tIns="45720" rIns="91440" bIns="45720" rtlCol="0" anchor="b">
            <a:normAutofit/>
          </a:bodyPr>
          <a:lstStyle/>
          <a:p>
            <a:r>
              <a:rPr lang="en-US" b="1" kern="1200">
                <a:latin typeface="Aharoni" panose="02010803020104030203" pitchFamily="2" charset="-79"/>
                <a:ea typeface="+mn-ea"/>
                <a:cs typeface="Angsana New" panose="02020603050405020304" pitchFamily="18" charset="-34"/>
              </a:rPr>
              <a:t>Final Project  SCM 516</a:t>
            </a:r>
          </a:p>
        </p:txBody>
      </p:sp>
      <p:sp>
        <p:nvSpPr>
          <p:cNvPr id="3" name="Subtitle 2">
            <a:extLst>
              <a:ext uri="{FF2B5EF4-FFF2-40B4-BE49-F238E27FC236}">
                <a16:creationId xmlns:a16="http://schemas.microsoft.com/office/drawing/2014/main" id="{58E05B6F-1E2B-8E04-CBEB-450B2FA639CF}"/>
              </a:ext>
            </a:extLst>
          </p:cNvPr>
          <p:cNvSpPr>
            <a:spLocks noGrp="1"/>
          </p:cNvSpPr>
          <p:nvPr>
            <p:ph type="subTitle" idx="1"/>
          </p:nvPr>
        </p:nvSpPr>
        <p:spPr>
          <a:xfrm>
            <a:off x="838200" y="4298950"/>
            <a:ext cx="5500125" cy="1962406"/>
          </a:xfrm>
        </p:spPr>
        <p:txBody>
          <a:bodyPr vert="horz" lIns="91440" tIns="45720" rIns="91440" bIns="45720" rtlCol="0">
            <a:normAutofit/>
          </a:bodyPr>
          <a:lstStyle/>
          <a:p>
            <a:pPr>
              <a:lnSpc>
                <a:spcPct val="100000"/>
              </a:lnSpc>
            </a:pPr>
            <a:r>
              <a:rPr lang="en-US" sz="1300"/>
              <a:t>by </a:t>
            </a:r>
            <a:r>
              <a:rPr lang="en-US" sz="1300" b="1">
                <a:solidFill>
                  <a:schemeClr val="accent4"/>
                </a:solidFill>
              </a:rPr>
              <a:t>Synergy Sparks </a:t>
            </a:r>
          </a:p>
          <a:p>
            <a:pPr marL="285750" indent="-228600">
              <a:lnSpc>
                <a:spcPct val="100000"/>
              </a:lnSpc>
              <a:buFont typeface="Arial" panose="020B0604020202020204" pitchFamily="34" charset="0"/>
              <a:buChar char="•"/>
            </a:pPr>
            <a:r>
              <a:rPr lang="en-US" sz="1300"/>
              <a:t>Akanksha Manohar</a:t>
            </a:r>
          </a:p>
          <a:p>
            <a:pPr marL="285750" indent="-228600">
              <a:lnSpc>
                <a:spcPct val="100000"/>
              </a:lnSpc>
              <a:buFont typeface="Arial" panose="020B0604020202020204" pitchFamily="34" charset="0"/>
              <a:buChar char="•"/>
            </a:pPr>
            <a:r>
              <a:rPr lang="en-US" sz="1300"/>
              <a:t>Meenakshi Rajeev Nair</a:t>
            </a:r>
          </a:p>
          <a:p>
            <a:pPr marL="285750" indent="-228600">
              <a:lnSpc>
                <a:spcPct val="100000"/>
              </a:lnSpc>
              <a:buFont typeface="Arial" panose="020B0604020202020204" pitchFamily="34" charset="0"/>
              <a:buChar char="•"/>
            </a:pPr>
            <a:r>
              <a:rPr lang="en-US" sz="1300"/>
              <a:t>Neha Tiwari</a:t>
            </a:r>
          </a:p>
          <a:p>
            <a:pPr marL="285750" indent="-228600">
              <a:lnSpc>
                <a:spcPct val="100000"/>
              </a:lnSpc>
              <a:buFont typeface="Arial" panose="020B0604020202020204" pitchFamily="34" charset="0"/>
              <a:buChar char="•"/>
            </a:pPr>
            <a:r>
              <a:rPr lang="en-US" sz="1300"/>
              <a:t>Niketha Venkatesh</a:t>
            </a:r>
          </a:p>
          <a:p>
            <a:pPr marL="285750" indent="-228600">
              <a:lnSpc>
                <a:spcPct val="100000"/>
              </a:lnSpc>
              <a:buFont typeface="Arial" panose="020B0604020202020204" pitchFamily="34" charset="0"/>
              <a:buChar char="•"/>
            </a:pPr>
            <a:r>
              <a:rPr lang="en-US" sz="1300"/>
              <a:t>Shriya Karthikeyan</a:t>
            </a:r>
          </a:p>
        </p:txBody>
      </p:sp>
      <p:pic>
        <p:nvPicPr>
          <p:cNvPr id="4" name="Picture 3" descr="A close-up of many colorful dots&#10;&#10;AI-generated content may be incorrect.">
            <a:extLst>
              <a:ext uri="{FF2B5EF4-FFF2-40B4-BE49-F238E27FC236}">
                <a16:creationId xmlns:a16="http://schemas.microsoft.com/office/drawing/2014/main" id="{50E742E8-87AC-5935-8137-39F27FD98558}"/>
              </a:ext>
            </a:extLst>
          </p:cNvPr>
          <p:cNvPicPr>
            <a:picLocks noChangeAspect="1"/>
          </p:cNvPicPr>
          <p:nvPr/>
        </p:nvPicPr>
        <p:blipFill>
          <a:blip r:embed="rId5"/>
          <a:srcRect l="11312" r="-2" b="-2"/>
          <a:stretch/>
        </p:blipFill>
        <p:spPr>
          <a:xfrm>
            <a:off x="6798509" y="1406554"/>
            <a:ext cx="4780081" cy="4042318"/>
          </a:xfrm>
          <a:prstGeom prst="rect">
            <a:avLst/>
          </a:prstGeom>
        </p:spPr>
      </p:pic>
      <p:pic>
        <p:nvPicPr>
          <p:cNvPr id="16" name="Audio 15">
            <a:extLst>
              <a:ext uri="{FF2B5EF4-FFF2-40B4-BE49-F238E27FC236}">
                <a16:creationId xmlns:a16="http://schemas.microsoft.com/office/drawing/2014/main" id="{617FDF86-55FB-2584-5EBA-5396BF1119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96068284"/>
      </p:ext>
    </p:extLst>
  </p:cSld>
  <p:clrMapOvr>
    <a:masterClrMapping/>
  </p:clrMapOvr>
  <mc:AlternateContent xmlns:mc="http://schemas.openxmlformats.org/markup-compatibility/2006" xmlns:p14="http://schemas.microsoft.com/office/powerpoint/2010/main">
    <mc:Choice Requires="p14">
      <p:transition spd="slow" p14:dur="2000" advTm="15125"/>
    </mc:Choice>
    <mc:Fallback xmlns="">
      <p:transition spd="slow" advTm="15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EE17A-AE92-478B-6487-19773095EA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FB18AF-AB7E-7D38-2A76-D2877CFE6234}"/>
              </a:ext>
            </a:extLst>
          </p:cNvPr>
          <p:cNvSpPr>
            <a:spLocks noGrp="1"/>
          </p:cNvSpPr>
          <p:nvPr>
            <p:ph type="title"/>
          </p:nvPr>
        </p:nvSpPr>
        <p:spPr/>
        <p:txBody>
          <a:bodyPr anchor="ctr">
            <a:noAutofit/>
          </a:bodyPr>
          <a:lstStyle/>
          <a:p>
            <a:pPr algn="ctr"/>
            <a:r>
              <a:rPr lang="en-US" sz="4000">
                <a:gradFill>
                  <a:gsLst>
                    <a:gs pos="0">
                      <a:srgbClr val="00BAC8"/>
                    </a:gs>
                    <a:gs pos="100000">
                      <a:srgbClr val="203040"/>
                    </a:gs>
                  </a:gsLst>
                  <a:lin ang="0" scaled="1"/>
                </a:gradFill>
                <a:latin typeface="Aharoni"/>
                <a:cs typeface="Angsana New"/>
              </a:rPr>
              <a:t>Confusion Matrix for KNN for optimal k=1</a:t>
            </a:r>
          </a:p>
        </p:txBody>
      </p:sp>
      <p:sp>
        <p:nvSpPr>
          <p:cNvPr id="3" name="Round Single Corner Rectangle 2">
            <a:extLst>
              <a:ext uri="{FF2B5EF4-FFF2-40B4-BE49-F238E27FC236}">
                <a16:creationId xmlns:a16="http://schemas.microsoft.com/office/drawing/2014/main" id="{8B3D4368-44CB-599E-4EAC-1A8DB134E582}"/>
              </a:ext>
            </a:extLst>
          </p:cNvPr>
          <p:cNvSpPr/>
          <p:nvPr/>
        </p:nvSpPr>
        <p:spPr>
          <a:xfrm>
            <a:off x="7851648" y="2304288"/>
            <a:ext cx="2669739"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indent="0">
              <a:buNone/>
            </a:pPr>
            <a:r>
              <a:rPr lang="en-US">
                <a:ln w="0"/>
                <a:solidFill>
                  <a:schemeClr val="tx1"/>
                </a:solidFill>
                <a:effectLst>
                  <a:outerShdw blurRad="38100" dist="19050" dir="2700000" algn="tl" rotWithShape="0">
                    <a:schemeClr val="dk1">
                      <a:alpha val="40000"/>
                    </a:schemeClr>
                  </a:outerShdw>
                </a:effectLst>
              </a:rPr>
              <a:t>For KNN:</a:t>
            </a:r>
          </a:p>
          <a:p>
            <a:endParaRPr lang="en-US">
              <a:ln w="0"/>
              <a:solidFill>
                <a:schemeClr val="tx1"/>
              </a:solidFill>
              <a:effectLst>
                <a:outerShdw blurRad="38100" dist="19050" dir="2700000" algn="tl" rotWithShape="0">
                  <a:prstClr val="black">
                    <a:alpha val="40000"/>
                  </a:prstClr>
                </a:outerShdw>
              </a:effectLst>
              <a:latin typeface="Avenir Next LT Pro"/>
            </a:endParaRPr>
          </a:p>
          <a:p>
            <a:pPr lvl="1"/>
            <a:r>
              <a:rPr lang="en-US" b="1">
                <a:solidFill>
                  <a:schemeClr val="tx1"/>
                </a:solidFill>
                <a:latin typeface="Avenir Next LT Pro"/>
              </a:rPr>
              <a:t>Accuracy:</a:t>
            </a:r>
            <a:r>
              <a:rPr lang="en-US">
                <a:solidFill>
                  <a:schemeClr val="tx1"/>
                </a:solidFill>
                <a:latin typeface="Avenir Next LT Pro"/>
              </a:rPr>
              <a:t> </a:t>
            </a:r>
            <a:r>
              <a:rPr lang="en-US">
                <a:solidFill>
                  <a:schemeClr val="tx1"/>
                </a:solidFill>
              </a:rPr>
              <a:t>69%</a:t>
            </a:r>
          </a:p>
          <a:p>
            <a:pPr lvl="1"/>
            <a:r>
              <a:rPr lang="en-US" b="1">
                <a:solidFill>
                  <a:schemeClr val="tx1"/>
                </a:solidFill>
              </a:rPr>
              <a:t>Precision:</a:t>
            </a:r>
            <a:r>
              <a:rPr lang="en-US">
                <a:solidFill>
                  <a:schemeClr val="tx1"/>
                </a:solidFill>
              </a:rPr>
              <a:t> 65%</a:t>
            </a:r>
          </a:p>
          <a:p>
            <a:pPr lvl="1"/>
            <a:r>
              <a:rPr lang="en-US" b="1">
                <a:solidFill>
                  <a:schemeClr val="tx1"/>
                </a:solidFill>
              </a:rPr>
              <a:t>Recall:</a:t>
            </a:r>
            <a:r>
              <a:rPr lang="en-US">
                <a:solidFill>
                  <a:schemeClr val="tx1"/>
                </a:solidFill>
              </a:rPr>
              <a:t> 81%</a:t>
            </a:r>
          </a:p>
          <a:p>
            <a:pPr lvl="1"/>
            <a:r>
              <a:rPr lang="en-US" b="1">
                <a:solidFill>
                  <a:schemeClr val="tx1"/>
                </a:solidFill>
              </a:rPr>
              <a:t>F1 Score:</a:t>
            </a:r>
            <a:r>
              <a:rPr lang="en-US">
                <a:solidFill>
                  <a:schemeClr val="tx1"/>
                </a:solidFill>
              </a:rPr>
              <a:t> 72%</a:t>
            </a:r>
          </a:p>
        </p:txBody>
      </p:sp>
      <p:pic>
        <p:nvPicPr>
          <p:cNvPr id="9" name="Picture 8">
            <a:extLst>
              <a:ext uri="{FF2B5EF4-FFF2-40B4-BE49-F238E27FC236}">
                <a16:creationId xmlns:a16="http://schemas.microsoft.com/office/drawing/2014/main" id="{33EF94AD-91B3-111C-1F99-CFDA5E714ED3}"/>
              </a:ext>
            </a:extLst>
          </p:cNvPr>
          <p:cNvPicPr>
            <a:picLocks noChangeAspect="1"/>
          </p:cNvPicPr>
          <p:nvPr/>
        </p:nvPicPr>
        <p:blipFill>
          <a:blip r:embed="rId3"/>
          <a:stretch>
            <a:fillRect/>
          </a:stretch>
        </p:blipFill>
        <p:spPr>
          <a:xfrm>
            <a:off x="660400" y="1690688"/>
            <a:ext cx="5219700" cy="4333875"/>
          </a:xfrm>
          <a:prstGeom prst="rect">
            <a:avLst/>
          </a:prstGeom>
        </p:spPr>
      </p:pic>
    </p:spTree>
    <p:extLst>
      <p:ext uri="{BB962C8B-B14F-4D97-AF65-F5344CB8AC3E}">
        <p14:creationId xmlns:p14="http://schemas.microsoft.com/office/powerpoint/2010/main" val="2657987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42ADA-DA53-CAE8-D859-3506855948E5}"/>
              </a:ext>
            </a:extLst>
          </p:cNvPr>
          <p:cNvSpPr>
            <a:spLocks noGrp="1"/>
          </p:cNvSpPr>
          <p:nvPr>
            <p:ph type="title"/>
          </p:nvPr>
        </p:nvSpPr>
        <p:spPr/>
        <p:txBody>
          <a:bodyPr anchor="ctr">
            <a:normAutofit fontScale="90000"/>
          </a:bodyPr>
          <a:lstStyle/>
          <a:p>
            <a:pPr algn="ctr"/>
            <a:r>
              <a:rPr lang="en-US"/>
              <a:t>Confusion Matrix for Decision Tree</a:t>
            </a:r>
          </a:p>
        </p:txBody>
      </p:sp>
      <p:pic>
        <p:nvPicPr>
          <p:cNvPr id="2050" name="Picture 2">
            <a:extLst>
              <a:ext uri="{FF2B5EF4-FFF2-40B4-BE49-F238E27FC236}">
                <a16:creationId xmlns:a16="http://schemas.microsoft.com/office/drawing/2014/main" id="{370E9F05-06C4-BB8B-054B-71F996A99B1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200" y="1820743"/>
            <a:ext cx="5003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 Single Corner Rectangle 2">
            <a:extLst>
              <a:ext uri="{FF2B5EF4-FFF2-40B4-BE49-F238E27FC236}">
                <a16:creationId xmlns:a16="http://schemas.microsoft.com/office/drawing/2014/main" id="{BBBB998D-4B8E-7922-DB19-99573F4A89C3}"/>
              </a:ext>
            </a:extLst>
          </p:cNvPr>
          <p:cNvSpPr/>
          <p:nvPr/>
        </p:nvSpPr>
        <p:spPr>
          <a:xfrm>
            <a:off x="7851648" y="2304288"/>
            <a:ext cx="2669739"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a:ln w="0"/>
                <a:solidFill>
                  <a:schemeClr val="tx1"/>
                </a:solidFill>
                <a:effectLst>
                  <a:outerShdw blurRad="38100" dist="19050" dir="2700000" algn="tl" rotWithShape="0">
                    <a:schemeClr val="dk1">
                      <a:alpha val="40000"/>
                    </a:schemeClr>
                  </a:outerShdw>
                </a:effectLst>
              </a:rPr>
              <a:t>For Decision Tree:</a:t>
            </a:r>
          </a:p>
          <a:p>
            <a:pPr marL="0" indent="0">
              <a:buNone/>
            </a:pPr>
            <a:endParaRPr lang="en-US">
              <a:ln w="0"/>
              <a:solidFill>
                <a:schemeClr val="tx1"/>
              </a:solidFill>
              <a:effectLst>
                <a:outerShdw blurRad="38100" dist="19050" dir="2700000" algn="tl" rotWithShape="0">
                  <a:schemeClr val="dk1">
                    <a:alpha val="40000"/>
                  </a:schemeClr>
                </a:outerShdw>
              </a:effectLst>
            </a:endParaRPr>
          </a:p>
          <a:p>
            <a:pPr lvl="1"/>
            <a:r>
              <a:rPr lang="en-US" b="1">
                <a:solidFill>
                  <a:schemeClr val="tx1"/>
                </a:solidFill>
              </a:rPr>
              <a:t>Accuracy:</a:t>
            </a:r>
            <a:r>
              <a:rPr lang="en-US">
                <a:solidFill>
                  <a:schemeClr val="tx1"/>
                </a:solidFill>
              </a:rPr>
              <a:t> 76%</a:t>
            </a:r>
          </a:p>
          <a:p>
            <a:pPr lvl="1"/>
            <a:r>
              <a:rPr lang="en-US" b="1">
                <a:solidFill>
                  <a:schemeClr val="tx1"/>
                </a:solidFill>
              </a:rPr>
              <a:t>Precision:</a:t>
            </a:r>
            <a:r>
              <a:rPr lang="en-US">
                <a:solidFill>
                  <a:schemeClr val="tx1"/>
                </a:solidFill>
              </a:rPr>
              <a:t> 75%</a:t>
            </a:r>
          </a:p>
          <a:p>
            <a:pPr lvl="1"/>
            <a:r>
              <a:rPr lang="en-US" b="1">
                <a:solidFill>
                  <a:schemeClr val="tx1"/>
                </a:solidFill>
              </a:rPr>
              <a:t>Recall:</a:t>
            </a:r>
            <a:r>
              <a:rPr lang="en-US">
                <a:solidFill>
                  <a:schemeClr val="tx1"/>
                </a:solidFill>
              </a:rPr>
              <a:t> 77%</a:t>
            </a:r>
          </a:p>
          <a:p>
            <a:pPr lvl="1"/>
            <a:r>
              <a:rPr lang="en-US" b="1">
                <a:solidFill>
                  <a:schemeClr val="tx1"/>
                </a:solidFill>
              </a:rPr>
              <a:t>F1 Score:</a:t>
            </a:r>
            <a:r>
              <a:rPr lang="en-US">
                <a:solidFill>
                  <a:schemeClr val="tx1"/>
                </a:solidFill>
              </a:rPr>
              <a:t> 76%</a:t>
            </a:r>
          </a:p>
        </p:txBody>
      </p:sp>
    </p:spTree>
    <p:extLst>
      <p:ext uri="{BB962C8B-B14F-4D97-AF65-F5344CB8AC3E}">
        <p14:creationId xmlns:p14="http://schemas.microsoft.com/office/powerpoint/2010/main" val="3518796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0C77-2CFA-C6D5-E61F-8AF504A7D72C}"/>
              </a:ext>
            </a:extLst>
          </p:cNvPr>
          <p:cNvSpPr>
            <a:spLocks noGrp="1"/>
          </p:cNvSpPr>
          <p:nvPr>
            <p:ph type="title"/>
          </p:nvPr>
        </p:nvSpPr>
        <p:spPr/>
        <p:txBody>
          <a:bodyPr anchor="ctr">
            <a:noAutofit/>
          </a:bodyPr>
          <a:lstStyle/>
          <a:p>
            <a:pPr algn="ctr"/>
            <a:r>
              <a:rPr lang="en-US" sz="4000"/>
              <a:t>Confusion Matrix for Random Forest</a:t>
            </a:r>
          </a:p>
        </p:txBody>
      </p:sp>
      <p:pic>
        <p:nvPicPr>
          <p:cNvPr id="3074" name="Picture 2">
            <a:extLst>
              <a:ext uri="{FF2B5EF4-FFF2-40B4-BE49-F238E27FC236}">
                <a16:creationId xmlns:a16="http://schemas.microsoft.com/office/drawing/2014/main" id="{1D2A112F-8737-42DD-8CBF-B8F07CB2426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200" y="1690688"/>
            <a:ext cx="5003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 Single Corner Rectangle 2">
            <a:extLst>
              <a:ext uri="{FF2B5EF4-FFF2-40B4-BE49-F238E27FC236}">
                <a16:creationId xmlns:a16="http://schemas.microsoft.com/office/drawing/2014/main" id="{C39554A6-529E-AB87-0905-C8089873F297}"/>
              </a:ext>
            </a:extLst>
          </p:cNvPr>
          <p:cNvSpPr/>
          <p:nvPr/>
        </p:nvSpPr>
        <p:spPr>
          <a:xfrm>
            <a:off x="7851648" y="2304288"/>
            <a:ext cx="2669739"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a:ln w="0"/>
                <a:solidFill>
                  <a:schemeClr val="tx1"/>
                </a:solidFill>
                <a:effectLst>
                  <a:outerShdw blurRad="38100" dist="19050" dir="2700000" algn="tl" rotWithShape="0">
                    <a:schemeClr val="dk1">
                      <a:alpha val="40000"/>
                    </a:schemeClr>
                  </a:outerShdw>
                </a:effectLst>
              </a:rPr>
              <a:t>For Random Forest:</a:t>
            </a:r>
          </a:p>
          <a:p>
            <a:pPr marL="0" indent="0">
              <a:buNone/>
            </a:pPr>
            <a:endParaRPr lang="en-US">
              <a:ln w="0"/>
              <a:solidFill>
                <a:schemeClr val="tx1"/>
              </a:solidFill>
              <a:effectLst>
                <a:outerShdw blurRad="38100" dist="19050" dir="2700000" algn="tl" rotWithShape="0">
                  <a:schemeClr val="dk1">
                    <a:alpha val="40000"/>
                  </a:schemeClr>
                </a:outerShdw>
              </a:effectLst>
            </a:endParaRPr>
          </a:p>
          <a:p>
            <a:pPr lvl="1"/>
            <a:r>
              <a:rPr lang="en-US" b="1">
                <a:solidFill>
                  <a:schemeClr val="tx1"/>
                </a:solidFill>
              </a:rPr>
              <a:t>Accuracy:</a:t>
            </a:r>
            <a:r>
              <a:rPr lang="en-US">
                <a:solidFill>
                  <a:schemeClr val="tx1"/>
                </a:solidFill>
              </a:rPr>
              <a:t> 85%</a:t>
            </a:r>
          </a:p>
          <a:p>
            <a:pPr lvl="1"/>
            <a:r>
              <a:rPr lang="en-US" b="1">
                <a:solidFill>
                  <a:schemeClr val="tx1"/>
                </a:solidFill>
              </a:rPr>
              <a:t>Precision:</a:t>
            </a:r>
            <a:r>
              <a:rPr lang="en-US">
                <a:solidFill>
                  <a:schemeClr val="tx1"/>
                </a:solidFill>
              </a:rPr>
              <a:t> 97%</a:t>
            </a:r>
          </a:p>
          <a:p>
            <a:pPr lvl="1"/>
            <a:r>
              <a:rPr lang="en-US" b="1">
                <a:solidFill>
                  <a:schemeClr val="tx1"/>
                </a:solidFill>
              </a:rPr>
              <a:t>Recall:</a:t>
            </a:r>
            <a:r>
              <a:rPr lang="en-US">
                <a:solidFill>
                  <a:schemeClr val="tx1"/>
                </a:solidFill>
              </a:rPr>
              <a:t> 72%</a:t>
            </a:r>
          </a:p>
          <a:p>
            <a:pPr lvl="1"/>
            <a:r>
              <a:rPr lang="en-US" b="1">
                <a:solidFill>
                  <a:schemeClr val="tx1"/>
                </a:solidFill>
              </a:rPr>
              <a:t>F1 Score:</a:t>
            </a:r>
            <a:r>
              <a:rPr lang="en-US">
                <a:solidFill>
                  <a:schemeClr val="tx1"/>
                </a:solidFill>
              </a:rPr>
              <a:t> 83%</a:t>
            </a:r>
          </a:p>
        </p:txBody>
      </p:sp>
    </p:spTree>
    <p:extLst>
      <p:ext uri="{BB962C8B-B14F-4D97-AF65-F5344CB8AC3E}">
        <p14:creationId xmlns:p14="http://schemas.microsoft.com/office/powerpoint/2010/main" val="2529878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1C6D2-DDB7-6D27-DFAD-AC85525AF3DC}"/>
              </a:ext>
            </a:extLst>
          </p:cNvPr>
          <p:cNvSpPr>
            <a:spLocks noGrp="1"/>
          </p:cNvSpPr>
          <p:nvPr>
            <p:ph type="title"/>
          </p:nvPr>
        </p:nvSpPr>
        <p:spPr/>
        <p:txBody>
          <a:bodyPr>
            <a:normAutofit fontScale="90000"/>
          </a:bodyPr>
          <a:lstStyle/>
          <a:p>
            <a:r>
              <a:rPr lang="en-US"/>
              <a:t>ROC Curve Analysis</a:t>
            </a:r>
            <a:br>
              <a:rPr lang="en-US"/>
            </a:br>
            <a:r>
              <a:rPr lang="en-US" sz="2700"/>
              <a:t>(for training dataset):</a:t>
            </a:r>
            <a:endParaRPr lang="en-US"/>
          </a:p>
        </p:txBody>
      </p:sp>
      <p:pic>
        <p:nvPicPr>
          <p:cNvPr id="7170" name="Picture 2">
            <a:extLst>
              <a:ext uri="{FF2B5EF4-FFF2-40B4-BE49-F238E27FC236}">
                <a16:creationId xmlns:a16="http://schemas.microsoft.com/office/drawing/2014/main" id="{15A43449-DC8E-8668-D910-3D17C1C190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780298"/>
            <a:ext cx="4405132" cy="4268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742E34E-E36B-FD9F-C69A-4F3D4EB1C44B}"/>
              </a:ext>
            </a:extLst>
          </p:cNvPr>
          <p:cNvSpPr txBox="1"/>
          <p:nvPr/>
        </p:nvSpPr>
        <p:spPr>
          <a:xfrm>
            <a:off x="5975584" y="2298634"/>
            <a:ext cx="5031167" cy="2677656"/>
          </a:xfrm>
          <a:prstGeom prst="rect">
            <a:avLst/>
          </a:prstGeom>
          <a:noFill/>
        </p:spPr>
        <p:txBody>
          <a:bodyPr wrap="square" lIns="91440" tIns="45720" rIns="91440" bIns="45720" rtlCol="0" anchor="t">
            <a:spAutoFit/>
          </a:bodyPr>
          <a:lstStyle/>
          <a:p>
            <a:r>
              <a:rPr lang="en-US" sz="1200" b="1">
                <a:latin typeface="Aptos"/>
              </a:rPr>
              <a:t>On TRAINING Data- </a:t>
            </a:r>
            <a:endParaRPr lang="en-US" sz="1200" b="1">
              <a:latin typeface="Aptos" panose="020B0004020202020204" pitchFamily="34" charset="0"/>
            </a:endParaRPr>
          </a:p>
          <a:p>
            <a:endParaRPr lang="en-US" sz="1200">
              <a:latin typeface="Aptos"/>
            </a:endParaRPr>
          </a:p>
          <a:p>
            <a:pPr>
              <a:buFont typeface="+mj-lt"/>
              <a:buAutoNum type="arabicPeriod"/>
            </a:pPr>
            <a:r>
              <a:rPr lang="en-US" sz="1200" b="1">
                <a:latin typeface="Aptos"/>
              </a:rPr>
              <a:t> Gaussian NB :</a:t>
            </a:r>
            <a:r>
              <a:rPr lang="en-US" sz="1200">
                <a:latin typeface="Aptos"/>
              </a:rPr>
              <a:t>  Its curve is close to the diagonal line, indicating it's barely better than random guessing. The AUC is also relatively low.</a:t>
            </a:r>
          </a:p>
          <a:p>
            <a:pPr>
              <a:buAutoNum type="arabicPeriod"/>
            </a:pPr>
            <a:endParaRPr lang="en-US" sz="1200" b="1">
              <a:latin typeface="Aptos"/>
            </a:endParaRPr>
          </a:p>
          <a:p>
            <a:pPr>
              <a:buAutoNum type="arabicPeriod"/>
            </a:pPr>
            <a:r>
              <a:rPr lang="en-US" sz="1200" b="1">
                <a:latin typeface="Aptos"/>
              </a:rPr>
              <a:t> K neighbors Classifier :</a:t>
            </a:r>
            <a:r>
              <a:rPr lang="en-US" sz="1200">
                <a:latin typeface="Aptos"/>
              </a:rPr>
              <a:t> This model performs very well, with its curve close to the top-left corner. </a:t>
            </a:r>
            <a:endParaRPr lang="en-US" sz="1200">
              <a:latin typeface="Aptos" panose="020B0004020202020204" pitchFamily="34" charset="0"/>
            </a:endParaRPr>
          </a:p>
          <a:p>
            <a:pPr>
              <a:buAutoNum type="arabicPeriod"/>
            </a:pPr>
            <a:endParaRPr lang="en-US" sz="1200" b="1">
              <a:latin typeface="Aptos"/>
            </a:endParaRPr>
          </a:p>
          <a:p>
            <a:pPr>
              <a:buAutoNum type="arabicPeriod"/>
            </a:pPr>
            <a:r>
              <a:rPr lang="en-US" sz="1200" b="1">
                <a:latin typeface="Aptos"/>
              </a:rPr>
              <a:t>Decision Tree Classifier :</a:t>
            </a:r>
            <a:r>
              <a:rPr lang="en-US" sz="1200">
                <a:latin typeface="Aptos"/>
              </a:rPr>
              <a:t> This model has perfect performance. However, a perfect AUC often suggests potential overfitting.</a:t>
            </a:r>
            <a:endParaRPr lang="en-US" sz="1200">
              <a:latin typeface="Aptos" panose="020B0004020202020204" pitchFamily="34" charset="0"/>
            </a:endParaRPr>
          </a:p>
          <a:p>
            <a:pPr>
              <a:buAutoNum type="arabicPeriod"/>
            </a:pPr>
            <a:endParaRPr lang="en-US" sz="1200" b="1">
              <a:latin typeface="Aptos"/>
            </a:endParaRPr>
          </a:p>
          <a:p>
            <a:pPr>
              <a:buAutoNum type="arabicPeriod"/>
            </a:pPr>
            <a:r>
              <a:rPr lang="en-US" sz="1200" b="1">
                <a:latin typeface="Aptos"/>
              </a:rPr>
              <a:t>Random Forest Classifier :</a:t>
            </a:r>
            <a:r>
              <a:rPr lang="en-US" sz="1200">
                <a:latin typeface="Aptos"/>
              </a:rPr>
              <a:t> Similar to the Decision Tree, the same caution about potential overfitting applies.</a:t>
            </a:r>
            <a:endParaRPr lang="en-US"/>
          </a:p>
          <a:p>
            <a:pPr>
              <a:buFont typeface="+mj-lt"/>
              <a:buAutoNum type="arabicPeriod"/>
            </a:pPr>
            <a:endParaRPr lang="en-US" sz="1200">
              <a:latin typeface="Aptos"/>
            </a:endParaRPr>
          </a:p>
        </p:txBody>
      </p:sp>
    </p:spTree>
    <p:extLst>
      <p:ext uri="{BB962C8B-B14F-4D97-AF65-F5344CB8AC3E}">
        <p14:creationId xmlns:p14="http://schemas.microsoft.com/office/powerpoint/2010/main" val="1301736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D52E8-2E30-7E27-A904-8771C4B26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B588CF-2E95-D770-B0DD-875C0DEB46C8}"/>
              </a:ext>
            </a:extLst>
          </p:cNvPr>
          <p:cNvSpPr>
            <a:spLocks noGrp="1"/>
          </p:cNvSpPr>
          <p:nvPr>
            <p:ph type="title"/>
          </p:nvPr>
        </p:nvSpPr>
        <p:spPr/>
        <p:txBody>
          <a:bodyPr>
            <a:normAutofit fontScale="90000"/>
          </a:bodyPr>
          <a:lstStyle/>
          <a:p>
            <a:r>
              <a:rPr lang="en-US"/>
              <a:t>ROC Curve Analysis</a:t>
            </a:r>
            <a:br>
              <a:rPr lang="en-US"/>
            </a:br>
            <a:r>
              <a:rPr lang="en-US" sz="2700"/>
              <a:t>(for testing dataset):</a:t>
            </a:r>
            <a:endParaRPr lang="en-US"/>
          </a:p>
        </p:txBody>
      </p:sp>
      <p:pic>
        <p:nvPicPr>
          <p:cNvPr id="9218" name="Picture 2">
            <a:extLst>
              <a:ext uri="{FF2B5EF4-FFF2-40B4-BE49-F238E27FC236}">
                <a16:creationId xmlns:a16="http://schemas.microsoft.com/office/drawing/2014/main" id="{BEE90073-6BBC-C629-9810-906EFE88A8E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54235" y="1816781"/>
            <a:ext cx="4416973" cy="427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7237C7D-B5DF-E443-896B-756F49A58907}"/>
              </a:ext>
            </a:extLst>
          </p:cNvPr>
          <p:cNvSpPr txBox="1"/>
          <p:nvPr/>
        </p:nvSpPr>
        <p:spPr>
          <a:xfrm>
            <a:off x="702398" y="2344900"/>
            <a:ext cx="4999567" cy="3231654"/>
          </a:xfrm>
          <a:prstGeom prst="rect">
            <a:avLst/>
          </a:prstGeom>
          <a:noFill/>
        </p:spPr>
        <p:txBody>
          <a:bodyPr wrap="square" lIns="91440" tIns="45720" rIns="91440" bIns="45720" rtlCol="0" anchor="t">
            <a:spAutoFit/>
          </a:bodyPr>
          <a:lstStyle/>
          <a:p>
            <a:r>
              <a:rPr lang="en-US" sz="1200" b="1">
                <a:latin typeface="Aptos"/>
              </a:rPr>
              <a:t>On TESTING DATA- </a:t>
            </a:r>
          </a:p>
          <a:p>
            <a:endParaRPr lang="en-US" sz="1200" b="1">
              <a:latin typeface="Aptos"/>
            </a:endParaRPr>
          </a:p>
          <a:p>
            <a:pPr marL="228600" indent="-228600">
              <a:buAutoNum type="arabicPeriod"/>
            </a:pPr>
            <a:r>
              <a:rPr lang="en-US" sz="1200" b="1" err="1">
                <a:latin typeface="Aptos"/>
              </a:rPr>
              <a:t>GaussianNB</a:t>
            </a:r>
            <a:r>
              <a:rPr lang="en-US" sz="1200" b="1">
                <a:latin typeface="Aptos"/>
              </a:rPr>
              <a:t> (AUC = 0.59): </a:t>
            </a:r>
            <a:r>
              <a:rPr lang="en-US" sz="1200">
                <a:latin typeface="Aptos"/>
              </a:rPr>
              <a:t>Very poor. The curve is close to the diagonal line.</a:t>
            </a:r>
          </a:p>
          <a:p>
            <a:pPr marL="228600" indent="-228600">
              <a:buAutoNum type="arabicPeriod"/>
            </a:pPr>
            <a:endParaRPr lang="en-US" sz="1200" b="1">
              <a:latin typeface="Aptos"/>
            </a:endParaRPr>
          </a:p>
          <a:p>
            <a:pPr marL="228600" indent="-228600">
              <a:buAutoNum type="arabicPeriod"/>
            </a:pPr>
            <a:r>
              <a:rPr lang="en-US" sz="1200" b="1">
                <a:latin typeface="Aptos"/>
              </a:rPr>
              <a:t>Kneighbors Classifier (AUC = 0.82): </a:t>
            </a:r>
            <a:r>
              <a:rPr lang="en-US" sz="1200">
                <a:latin typeface="Aptos"/>
              </a:rPr>
              <a:t>Reasonably good performance. The curve is above the diagonal line. This model also performs well on the testing data, though not as strongly as Random Forest.</a:t>
            </a:r>
          </a:p>
          <a:p>
            <a:pPr marL="228600" indent="-228600">
              <a:buAutoNum type="arabicPeriod"/>
            </a:pPr>
            <a:endParaRPr lang="en-US" sz="1200">
              <a:latin typeface="Aptos"/>
            </a:endParaRPr>
          </a:p>
          <a:p>
            <a:pPr marL="228600" indent="-228600">
              <a:buAutoNum type="arabicPeriod"/>
            </a:pPr>
            <a:r>
              <a:rPr lang="en-US" sz="1200" b="1">
                <a:latin typeface="Aptos"/>
              </a:rPr>
              <a:t>Decision Tree Classifier (AUC = 0.74):</a:t>
            </a:r>
            <a:r>
              <a:rPr lang="en-US" sz="1200">
                <a:latin typeface="Aptos"/>
              </a:rPr>
              <a:t> Moderate performance. The curve is above the diagonal line, but not significantly.</a:t>
            </a:r>
          </a:p>
          <a:p>
            <a:pPr marL="228600" indent="-228600">
              <a:buAutoNum type="arabicPeriod"/>
            </a:pPr>
            <a:endParaRPr lang="en-US" sz="1200" b="1">
              <a:latin typeface="Aptos"/>
            </a:endParaRPr>
          </a:p>
          <a:p>
            <a:pPr marL="228600" indent="-228600">
              <a:buAutoNum type="arabicPeriod"/>
            </a:pPr>
            <a:r>
              <a:rPr lang="en-US" sz="1200" b="1">
                <a:latin typeface="Aptos"/>
              </a:rPr>
              <a:t>Random Forest Classifier (AUC = 0.90): </a:t>
            </a:r>
            <a:r>
              <a:rPr lang="en-US" sz="1200">
                <a:latin typeface="Aptos"/>
              </a:rPr>
              <a:t>Good performance. The curve is well above the diagonal line, indicating a strong ability to distinguish between classes. </a:t>
            </a:r>
            <a:r>
              <a:rPr lang="en-US" sz="1200" b="1">
                <a:latin typeface="Aptos"/>
              </a:rPr>
              <a:t>This model generalizes well to the testing data and is a good choice for this classification task.</a:t>
            </a:r>
            <a:endParaRPr lang="en-US" sz="1200">
              <a:latin typeface="Aptos"/>
            </a:endParaRPr>
          </a:p>
          <a:p>
            <a:endParaRPr lang="en-US" sz="1200">
              <a:latin typeface="Aptos"/>
            </a:endParaRPr>
          </a:p>
        </p:txBody>
      </p:sp>
    </p:spTree>
    <p:extLst>
      <p:ext uri="{BB962C8B-B14F-4D97-AF65-F5344CB8AC3E}">
        <p14:creationId xmlns:p14="http://schemas.microsoft.com/office/powerpoint/2010/main" val="140033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E8506-C1A7-B2D1-3BCC-99414DEEEED5}"/>
              </a:ext>
            </a:extLst>
          </p:cNvPr>
          <p:cNvSpPr>
            <a:spLocks noGrp="1"/>
          </p:cNvSpPr>
          <p:nvPr>
            <p:ph type="title"/>
          </p:nvPr>
        </p:nvSpPr>
        <p:spPr/>
        <p:txBody>
          <a:bodyPr anchor="t">
            <a:noAutofit/>
          </a:bodyPr>
          <a:lstStyle/>
          <a:p>
            <a:pPr>
              <a:lnSpc>
                <a:spcPct val="150000"/>
              </a:lnSpc>
            </a:pPr>
            <a:r>
              <a:rPr lang="en-US" sz="3600">
                <a:gradFill>
                  <a:gsLst>
                    <a:gs pos="0">
                      <a:srgbClr val="00BAC8"/>
                    </a:gs>
                    <a:gs pos="100000">
                      <a:srgbClr val="203040"/>
                    </a:gs>
                  </a:gsLst>
                  <a:lin ang="0" scaled="1"/>
                </a:gradFill>
                <a:effectLst/>
                <a:latin typeface="Helvetica"/>
                <a:cs typeface="Angsana New"/>
              </a:rPr>
              <a:t>Performance Comparison</a:t>
            </a:r>
            <a:br>
              <a:rPr lang="en-US" sz="3600">
                <a:effectLst/>
                <a:latin typeface="Helvetica" pitchFamily="2" charset="0"/>
              </a:rPr>
            </a:br>
            <a:r>
              <a:rPr lang="en-US" sz="2000">
                <a:gradFill>
                  <a:gsLst>
                    <a:gs pos="0">
                      <a:srgbClr val="00BAC8"/>
                    </a:gs>
                    <a:gs pos="100000">
                      <a:srgbClr val="203040"/>
                    </a:gs>
                  </a:gsLst>
                  <a:lin ang="0" scaled="1"/>
                </a:gradFill>
                <a:effectLst/>
                <a:latin typeface="Helvetica"/>
                <a:cs typeface="Angsana New"/>
              </a:rPr>
              <a:t>Evaluating </a:t>
            </a:r>
            <a:r>
              <a:rPr lang="en-US" sz="2000">
                <a:gradFill>
                  <a:gsLst>
                    <a:gs pos="0">
                      <a:srgbClr val="00BAC8"/>
                    </a:gs>
                    <a:gs pos="100000">
                      <a:srgbClr val="203040"/>
                    </a:gs>
                  </a:gsLst>
                  <a:lin ang="0" scaled="1"/>
                </a:gradFill>
                <a:latin typeface="Helvetica"/>
                <a:cs typeface="Angsana New"/>
              </a:rPr>
              <a:t>Model Effectiveness</a:t>
            </a:r>
            <a:endParaRPr lang="en-US" sz="3600">
              <a:gradFill>
                <a:gsLst>
                  <a:gs pos="0">
                    <a:srgbClr val="00BAC8"/>
                  </a:gs>
                  <a:gs pos="100000">
                    <a:srgbClr val="203040"/>
                  </a:gs>
                </a:gsLst>
                <a:lin ang="0" scaled="1"/>
              </a:gradFill>
              <a:latin typeface="Helvetica"/>
              <a:cs typeface="Angsana New"/>
            </a:endParaRPr>
          </a:p>
        </p:txBody>
      </p:sp>
      <p:sp>
        <p:nvSpPr>
          <p:cNvPr id="3" name="Content Placeholder 2">
            <a:extLst>
              <a:ext uri="{FF2B5EF4-FFF2-40B4-BE49-F238E27FC236}">
                <a16:creationId xmlns:a16="http://schemas.microsoft.com/office/drawing/2014/main" id="{E6DD551F-A0D1-9230-4165-8CCE5C85448C}"/>
              </a:ext>
            </a:extLst>
          </p:cNvPr>
          <p:cNvSpPr>
            <a:spLocks noGrp="1"/>
          </p:cNvSpPr>
          <p:nvPr>
            <p:ph idx="1"/>
          </p:nvPr>
        </p:nvSpPr>
        <p:spPr/>
        <p:txBody>
          <a:bodyPr vert="horz" lIns="91440" tIns="45720" rIns="91440" bIns="45720" rtlCol="0" anchor="t">
            <a:normAutofit lnSpcReduction="10000"/>
          </a:bodyPr>
          <a:lstStyle/>
          <a:p>
            <a:pPr>
              <a:buFont typeface="Arial" panose="020B0604020202020204" pitchFamily="34" charset="0"/>
              <a:buChar char="•"/>
            </a:pPr>
            <a:r>
              <a:rPr lang="en-US">
                <a:effectLst/>
                <a:latin typeface="Aptos"/>
              </a:rPr>
              <a:t>﻿﻿</a:t>
            </a:r>
            <a:r>
              <a:rPr lang="en-US" b="1">
                <a:effectLst/>
                <a:latin typeface="Aptos"/>
              </a:rPr>
              <a:t>Accuracy: </a:t>
            </a:r>
            <a:r>
              <a:rPr lang="en-US">
                <a:effectLst/>
                <a:latin typeface="Aptos"/>
              </a:rPr>
              <a:t>Random Forest achieved the highest accuracy, outperforming other models.</a:t>
            </a:r>
          </a:p>
          <a:p>
            <a:pPr>
              <a:buFont typeface="Arial" panose="020B0604020202020204" pitchFamily="34" charset="0"/>
              <a:buChar char="•"/>
            </a:pPr>
            <a:r>
              <a:rPr lang="en-US" b="1">
                <a:effectLst/>
                <a:latin typeface="Aptos"/>
              </a:rPr>
              <a:t>﻿﻿Precision &amp; Recall: </a:t>
            </a:r>
            <a:r>
              <a:rPr lang="en-US">
                <a:effectLst/>
                <a:latin typeface="Aptos"/>
              </a:rPr>
              <a:t>Trade-off observed: Decision Trees had high precision but lower recall, while KNN struggled with both.</a:t>
            </a:r>
          </a:p>
          <a:p>
            <a:r>
              <a:rPr lang="en-US">
                <a:effectLst/>
                <a:latin typeface="Aptos"/>
              </a:rPr>
              <a:t>﻿﻿</a:t>
            </a:r>
            <a:r>
              <a:rPr lang="en-US" b="1">
                <a:effectLst/>
                <a:latin typeface="Aptos"/>
              </a:rPr>
              <a:t>F1-Score: </a:t>
            </a:r>
            <a:r>
              <a:rPr lang="en-US" b="1">
                <a:latin typeface="Aptos"/>
              </a:rPr>
              <a:t> </a:t>
            </a:r>
            <a:r>
              <a:rPr lang="en-US">
                <a:effectLst/>
                <a:latin typeface="Aptos"/>
              </a:rPr>
              <a:t>Random Forest maintained the best balance.</a:t>
            </a:r>
          </a:p>
          <a:p>
            <a:pPr>
              <a:buFont typeface="Arial" panose="020B0604020202020204" pitchFamily="34" charset="0"/>
              <a:buChar char="•"/>
            </a:pPr>
            <a:r>
              <a:rPr lang="en-US">
                <a:effectLst/>
                <a:latin typeface="Aptos"/>
              </a:rPr>
              <a:t>﻿﻿</a:t>
            </a:r>
            <a:r>
              <a:rPr lang="en-US" b="1">
                <a:effectLst/>
                <a:latin typeface="Aptos"/>
              </a:rPr>
              <a:t>Class</a:t>
            </a:r>
            <a:r>
              <a:rPr lang="en-US">
                <a:effectLst/>
                <a:latin typeface="Aptos"/>
              </a:rPr>
              <a:t> </a:t>
            </a:r>
            <a:r>
              <a:rPr lang="en-US" b="1">
                <a:effectLst/>
                <a:latin typeface="Aptos"/>
              </a:rPr>
              <a:t>Imbalance: </a:t>
            </a:r>
            <a:r>
              <a:rPr lang="en-US">
                <a:effectLst/>
                <a:latin typeface="Aptos"/>
              </a:rPr>
              <a:t>Some models were impacted by imbalanced data, affecting recall and precision.</a:t>
            </a:r>
          </a:p>
          <a:p>
            <a:pPr marL="0" indent="0">
              <a:buNone/>
            </a:pPr>
            <a:endParaRPr lang="en-US" sz="3200" b="1">
              <a:highlight>
                <a:srgbClr val="FFFF00"/>
              </a:highlight>
              <a:latin typeface="Aptos"/>
            </a:endParaRPr>
          </a:p>
          <a:p>
            <a:pPr marL="0" indent="0">
              <a:buNone/>
            </a:pPr>
            <a:r>
              <a:rPr lang="en-US" sz="3200" b="1">
                <a:effectLst/>
                <a:highlight>
                  <a:srgbClr val="FFFF00"/>
                </a:highlight>
                <a:latin typeface="Aptos"/>
              </a:rPr>
              <a:t>Overall : </a:t>
            </a:r>
            <a:endParaRPr lang="en-US"/>
          </a:p>
          <a:p>
            <a:pPr marL="0" indent="0">
              <a:buNone/>
            </a:pPr>
            <a:r>
              <a:rPr lang="en-US" b="1">
                <a:effectLst/>
                <a:latin typeface="Aptos"/>
              </a:rPr>
              <a:t>Random Forest </a:t>
            </a:r>
            <a:r>
              <a:rPr lang="en-US">
                <a:effectLst/>
                <a:latin typeface="Aptos"/>
              </a:rPr>
              <a:t>demonstrated the best overall performance across all metrics.</a:t>
            </a:r>
            <a:endParaRPr lang="en-US"/>
          </a:p>
        </p:txBody>
      </p:sp>
    </p:spTree>
    <p:extLst>
      <p:ext uri="{BB962C8B-B14F-4D97-AF65-F5344CB8AC3E}">
        <p14:creationId xmlns:p14="http://schemas.microsoft.com/office/powerpoint/2010/main" val="1184396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1AE94-2FD6-6C3F-F564-14B8CC947176}"/>
              </a:ext>
            </a:extLst>
          </p:cNvPr>
          <p:cNvSpPr>
            <a:spLocks noGrp="1"/>
          </p:cNvSpPr>
          <p:nvPr>
            <p:ph type="title"/>
          </p:nvPr>
        </p:nvSpPr>
        <p:spPr>
          <a:xfrm>
            <a:off x="838200" y="353550"/>
            <a:ext cx="10515600" cy="1325563"/>
          </a:xfrm>
        </p:spPr>
        <p:txBody>
          <a:bodyPr anchor="ctr">
            <a:noAutofit/>
          </a:bodyPr>
          <a:lstStyle/>
          <a:p>
            <a:pPr algn="ctr"/>
            <a:r>
              <a:rPr lang="en-US" sz="4000" b="1"/>
              <a:t>Classification report</a:t>
            </a:r>
            <a:r>
              <a:rPr lang="en-US" sz="4000"/>
              <a:t> of Random Forest</a:t>
            </a:r>
          </a:p>
        </p:txBody>
      </p:sp>
      <p:graphicFrame>
        <p:nvGraphicFramePr>
          <p:cNvPr id="4" name="Content Placeholder 3">
            <a:extLst>
              <a:ext uri="{FF2B5EF4-FFF2-40B4-BE49-F238E27FC236}">
                <a16:creationId xmlns:a16="http://schemas.microsoft.com/office/drawing/2014/main" id="{1D5EFBE5-9BA1-7D05-4257-95AE4F661D18}"/>
              </a:ext>
            </a:extLst>
          </p:cNvPr>
          <p:cNvGraphicFramePr>
            <a:graphicFrameLocks noGrp="1"/>
          </p:cNvGraphicFramePr>
          <p:nvPr>
            <p:ph idx="1"/>
            <p:extLst>
              <p:ext uri="{D42A27DB-BD31-4B8C-83A1-F6EECF244321}">
                <p14:modId xmlns:p14="http://schemas.microsoft.com/office/powerpoint/2010/main" val="3188466317"/>
              </p:ext>
            </p:extLst>
          </p:nvPr>
        </p:nvGraphicFramePr>
        <p:xfrm>
          <a:off x="838200" y="2316480"/>
          <a:ext cx="10515600" cy="2225040"/>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765852203"/>
                    </a:ext>
                  </a:extLst>
                </a:gridCol>
                <a:gridCol w="2103120">
                  <a:extLst>
                    <a:ext uri="{9D8B030D-6E8A-4147-A177-3AD203B41FA5}">
                      <a16:colId xmlns:a16="http://schemas.microsoft.com/office/drawing/2014/main" val="2639088938"/>
                    </a:ext>
                  </a:extLst>
                </a:gridCol>
                <a:gridCol w="2103120">
                  <a:extLst>
                    <a:ext uri="{9D8B030D-6E8A-4147-A177-3AD203B41FA5}">
                      <a16:colId xmlns:a16="http://schemas.microsoft.com/office/drawing/2014/main" val="1811987801"/>
                    </a:ext>
                  </a:extLst>
                </a:gridCol>
                <a:gridCol w="2103120">
                  <a:extLst>
                    <a:ext uri="{9D8B030D-6E8A-4147-A177-3AD203B41FA5}">
                      <a16:colId xmlns:a16="http://schemas.microsoft.com/office/drawing/2014/main" val="1952962755"/>
                    </a:ext>
                  </a:extLst>
                </a:gridCol>
                <a:gridCol w="2103120">
                  <a:extLst>
                    <a:ext uri="{9D8B030D-6E8A-4147-A177-3AD203B41FA5}">
                      <a16:colId xmlns:a16="http://schemas.microsoft.com/office/drawing/2014/main" val="236230955"/>
                    </a:ext>
                  </a:extLst>
                </a:gridCol>
              </a:tblGrid>
              <a:tr h="370840">
                <a:tc>
                  <a:txBody>
                    <a:bodyPr/>
                    <a:lstStyle/>
                    <a:p>
                      <a:endParaRPr lang="en-US"/>
                    </a:p>
                  </a:txBody>
                  <a:tcPr/>
                </a:tc>
                <a:tc>
                  <a:txBody>
                    <a:bodyPr/>
                    <a:lstStyle/>
                    <a:p>
                      <a:r>
                        <a:rPr lang="en-US"/>
                        <a:t>Precision</a:t>
                      </a:r>
                    </a:p>
                  </a:txBody>
                  <a:tcPr/>
                </a:tc>
                <a:tc>
                  <a:txBody>
                    <a:bodyPr/>
                    <a:lstStyle/>
                    <a:p>
                      <a:r>
                        <a:rPr lang="en-US"/>
                        <a:t>Recall</a:t>
                      </a:r>
                    </a:p>
                  </a:txBody>
                  <a:tcPr/>
                </a:tc>
                <a:tc>
                  <a:txBody>
                    <a:bodyPr/>
                    <a:lstStyle/>
                    <a:p>
                      <a:r>
                        <a:rPr lang="en-US"/>
                        <a:t>F1- score</a:t>
                      </a:r>
                    </a:p>
                  </a:txBody>
                  <a:tcPr/>
                </a:tc>
                <a:tc>
                  <a:txBody>
                    <a:bodyPr/>
                    <a:lstStyle/>
                    <a:p>
                      <a:r>
                        <a:rPr lang="en-US"/>
                        <a:t>support</a:t>
                      </a:r>
                    </a:p>
                  </a:txBody>
                  <a:tcPr/>
                </a:tc>
                <a:extLst>
                  <a:ext uri="{0D108BD9-81ED-4DB2-BD59-A6C34878D82A}">
                    <a16:rowId xmlns:a16="http://schemas.microsoft.com/office/drawing/2014/main" val="1079126806"/>
                  </a:ext>
                </a:extLst>
              </a:tr>
              <a:tr h="370840">
                <a:tc>
                  <a:txBody>
                    <a:bodyPr/>
                    <a:lstStyle/>
                    <a:p>
                      <a:r>
                        <a:rPr lang="en-US"/>
                        <a:t>Class 0</a:t>
                      </a:r>
                    </a:p>
                  </a:txBody>
                  <a:tcPr/>
                </a:tc>
                <a:tc>
                  <a:txBody>
                    <a:bodyPr/>
                    <a:lstStyle/>
                    <a:p>
                      <a:r>
                        <a:rPr lang="en-US"/>
                        <a:t>0.79</a:t>
                      </a:r>
                    </a:p>
                  </a:txBody>
                  <a:tcPr/>
                </a:tc>
                <a:tc>
                  <a:txBody>
                    <a:bodyPr/>
                    <a:lstStyle/>
                    <a:p>
                      <a:r>
                        <a:rPr lang="en-US"/>
                        <a:t>0.92</a:t>
                      </a:r>
                    </a:p>
                  </a:txBody>
                  <a:tcPr/>
                </a:tc>
                <a:tc>
                  <a:txBody>
                    <a:bodyPr/>
                    <a:lstStyle/>
                    <a:p>
                      <a:r>
                        <a:rPr lang="en-US"/>
                        <a:t>0.85</a:t>
                      </a:r>
                    </a:p>
                  </a:txBody>
                  <a:tcPr/>
                </a:tc>
                <a:tc>
                  <a:txBody>
                    <a:bodyPr/>
                    <a:lstStyle/>
                    <a:p>
                      <a:r>
                        <a:rPr lang="en-US"/>
                        <a:t>2356</a:t>
                      </a:r>
                    </a:p>
                  </a:txBody>
                  <a:tcPr/>
                </a:tc>
                <a:extLst>
                  <a:ext uri="{0D108BD9-81ED-4DB2-BD59-A6C34878D82A}">
                    <a16:rowId xmlns:a16="http://schemas.microsoft.com/office/drawing/2014/main" val="2913075145"/>
                  </a:ext>
                </a:extLst>
              </a:tr>
              <a:tr h="370840">
                <a:tc>
                  <a:txBody>
                    <a:bodyPr/>
                    <a:lstStyle/>
                    <a:p>
                      <a:r>
                        <a:rPr lang="en-US"/>
                        <a:t>Class 1</a:t>
                      </a:r>
                    </a:p>
                  </a:txBody>
                  <a:tcPr/>
                </a:tc>
                <a:tc>
                  <a:txBody>
                    <a:bodyPr/>
                    <a:lstStyle/>
                    <a:p>
                      <a:r>
                        <a:rPr lang="en-US"/>
                        <a:t>0.91</a:t>
                      </a:r>
                    </a:p>
                  </a:txBody>
                  <a:tcPr/>
                </a:tc>
                <a:tc>
                  <a:txBody>
                    <a:bodyPr/>
                    <a:lstStyle/>
                    <a:p>
                      <a:r>
                        <a:rPr lang="en-US"/>
                        <a:t>0.76</a:t>
                      </a:r>
                    </a:p>
                  </a:txBody>
                  <a:tcPr/>
                </a:tc>
                <a:tc>
                  <a:txBody>
                    <a:bodyPr/>
                    <a:lstStyle/>
                    <a:p>
                      <a:r>
                        <a:rPr lang="en-US"/>
                        <a:t>0.83</a:t>
                      </a:r>
                    </a:p>
                  </a:txBody>
                  <a:tcPr/>
                </a:tc>
                <a:tc>
                  <a:txBody>
                    <a:bodyPr/>
                    <a:lstStyle/>
                    <a:p>
                      <a:r>
                        <a:rPr lang="en-US"/>
                        <a:t>2380</a:t>
                      </a:r>
                    </a:p>
                  </a:txBody>
                  <a:tcPr/>
                </a:tc>
                <a:extLst>
                  <a:ext uri="{0D108BD9-81ED-4DB2-BD59-A6C34878D82A}">
                    <a16:rowId xmlns:a16="http://schemas.microsoft.com/office/drawing/2014/main" val="3976454330"/>
                  </a:ext>
                </a:extLst>
              </a:tr>
              <a:tr h="370840">
                <a:tc>
                  <a:txBody>
                    <a:bodyPr/>
                    <a:lstStyle/>
                    <a:p>
                      <a:r>
                        <a:rPr lang="en-US"/>
                        <a:t>Accuracy</a:t>
                      </a:r>
                    </a:p>
                  </a:txBody>
                  <a:tcPr/>
                </a:tc>
                <a:tc>
                  <a:txBody>
                    <a:bodyPr/>
                    <a:lstStyle/>
                    <a:p>
                      <a:endParaRPr lang="en-US"/>
                    </a:p>
                  </a:txBody>
                  <a:tcPr/>
                </a:tc>
                <a:tc>
                  <a:txBody>
                    <a:bodyPr/>
                    <a:lstStyle/>
                    <a:p>
                      <a:endParaRPr lang="en-US"/>
                    </a:p>
                  </a:txBody>
                  <a:tcPr/>
                </a:tc>
                <a:tc>
                  <a:txBody>
                    <a:bodyPr/>
                    <a:lstStyle/>
                    <a:p>
                      <a:r>
                        <a:rPr lang="en-US"/>
                        <a:t>0.84</a:t>
                      </a:r>
                    </a:p>
                  </a:txBody>
                  <a:tcPr/>
                </a:tc>
                <a:tc>
                  <a:txBody>
                    <a:bodyPr/>
                    <a:lstStyle/>
                    <a:p>
                      <a:r>
                        <a:rPr lang="en-US"/>
                        <a:t>4736</a:t>
                      </a:r>
                    </a:p>
                  </a:txBody>
                  <a:tcPr/>
                </a:tc>
                <a:extLst>
                  <a:ext uri="{0D108BD9-81ED-4DB2-BD59-A6C34878D82A}">
                    <a16:rowId xmlns:a16="http://schemas.microsoft.com/office/drawing/2014/main" val="134492994"/>
                  </a:ext>
                </a:extLst>
              </a:tr>
              <a:tr h="370840">
                <a:tc>
                  <a:txBody>
                    <a:bodyPr/>
                    <a:lstStyle/>
                    <a:p>
                      <a:r>
                        <a:rPr lang="en-US"/>
                        <a:t>Macro avg</a:t>
                      </a:r>
                    </a:p>
                  </a:txBody>
                  <a:tcPr/>
                </a:tc>
                <a:tc>
                  <a:txBody>
                    <a:bodyPr/>
                    <a:lstStyle/>
                    <a:p>
                      <a:r>
                        <a:rPr lang="en-US"/>
                        <a:t>0.85</a:t>
                      </a:r>
                    </a:p>
                  </a:txBody>
                  <a:tcPr/>
                </a:tc>
                <a:tc>
                  <a:txBody>
                    <a:bodyPr/>
                    <a:lstStyle/>
                    <a:p>
                      <a:r>
                        <a:rPr lang="en-US"/>
                        <a:t>0.84</a:t>
                      </a:r>
                    </a:p>
                  </a:txBody>
                  <a:tcPr/>
                </a:tc>
                <a:tc>
                  <a:txBody>
                    <a:bodyPr/>
                    <a:lstStyle/>
                    <a:p>
                      <a:r>
                        <a:rPr lang="en-US"/>
                        <a:t>0.84</a:t>
                      </a:r>
                    </a:p>
                  </a:txBody>
                  <a:tcPr/>
                </a:tc>
                <a:tc>
                  <a:txBody>
                    <a:bodyPr/>
                    <a:lstStyle/>
                    <a:p>
                      <a:r>
                        <a:rPr lang="en-US"/>
                        <a:t>4736</a:t>
                      </a:r>
                    </a:p>
                  </a:txBody>
                  <a:tcPr/>
                </a:tc>
                <a:extLst>
                  <a:ext uri="{0D108BD9-81ED-4DB2-BD59-A6C34878D82A}">
                    <a16:rowId xmlns:a16="http://schemas.microsoft.com/office/drawing/2014/main" val="3133653151"/>
                  </a:ext>
                </a:extLst>
              </a:tr>
              <a:tr h="370840">
                <a:tc>
                  <a:txBody>
                    <a:bodyPr/>
                    <a:lstStyle/>
                    <a:p>
                      <a:r>
                        <a:rPr lang="en-US"/>
                        <a:t>Weighted avg</a:t>
                      </a:r>
                    </a:p>
                  </a:txBody>
                  <a:tcPr/>
                </a:tc>
                <a:tc>
                  <a:txBody>
                    <a:bodyPr/>
                    <a:lstStyle/>
                    <a:p>
                      <a:r>
                        <a:rPr lang="en-US"/>
                        <a:t>0.85</a:t>
                      </a:r>
                    </a:p>
                  </a:txBody>
                  <a:tcPr/>
                </a:tc>
                <a:tc>
                  <a:txBody>
                    <a:bodyPr/>
                    <a:lstStyle/>
                    <a:p>
                      <a:r>
                        <a:rPr lang="en-US"/>
                        <a:t>0.84</a:t>
                      </a:r>
                    </a:p>
                  </a:txBody>
                  <a:tcPr/>
                </a:tc>
                <a:tc>
                  <a:txBody>
                    <a:bodyPr/>
                    <a:lstStyle/>
                    <a:p>
                      <a:r>
                        <a:rPr lang="en-US"/>
                        <a:t>0.84</a:t>
                      </a:r>
                    </a:p>
                  </a:txBody>
                  <a:tcPr/>
                </a:tc>
                <a:tc>
                  <a:txBody>
                    <a:bodyPr/>
                    <a:lstStyle/>
                    <a:p>
                      <a:r>
                        <a:rPr lang="en-US"/>
                        <a:t>4736</a:t>
                      </a:r>
                    </a:p>
                  </a:txBody>
                  <a:tcPr/>
                </a:tc>
                <a:extLst>
                  <a:ext uri="{0D108BD9-81ED-4DB2-BD59-A6C34878D82A}">
                    <a16:rowId xmlns:a16="http://schemas.microsoft.com/office/drawing/2014/main" val="3874006795"/>
                  </a:ext>
                </a:extLst>
              </a:tr>
            </a:tbl>
          </a:graphicData>
        </a:graphic>
      </p:graphicFrame>
      <p:sp>
        <p:nvSpPr>
          <p:cNvPr id="5" name="TextBox 4">
            <a:extLst>
              <a:ext uri="{FF2B5EF4-FFF2-40B4-BE49-F238E27FC236}">
                <a16:creationId xmlns:a16="http://schemas.microsoft.com/office/drawing/2014/main" id="{B1FA3C54-217E-F394-6BC8-5DA0251B46A2}"/>
              </a:ext>
            </a:extLst>
          </p:cNvPr>
          <p:cNvSpPr txBox="1"/>
          <p:nvPr/>
        </p:nvSpPr>
        <p:spPr>
          <a:xfrm>
            <a:off x="995423" y="5058137"/>
            <a:ext cx="10358377" cy="1015663"/>
          </a:xfrm>
          <a:prstGeom prst="rect">
            <a:avLst/>
          </a:prstGeom>
          <a:noFill/>
        </p:spPr>
        <p:txBody>
          <a:bodyPr wrap="square" rtlCol="0">
            <a:spAutoFit/>
          </a:bodyPr>
          <a:lstStyle/>
          <a:p>
            <a:r>
              <a:rPr lang="en-US" sz="2000" b="1">
                <a:solidFill>
                  <a:schemeClr val="accent1"/>
                </a:solidFill>
              </a:rPr>
              <a:t>Conclusion: </a:t>
            </a:r>
            <a:r>
              <a:rPr lang="en-US" sz="2000" b="1"/>
              <a:t>The model has an overall accuracy of 84% (0.84). </a:t>
            </a:r>
          </a:p>
          <a:p>
            <a:endParaRPr lang="en-US" sz="2000"/>
          </a:p>
          <a:p>
            <a:r>
              <a:rPr lang="en-US" sz="2000"/>
              <a:t>This means it correctly predicted the class labels for 84% of the samples in the test set.</a:t>
            </a:r>
          </a:p>
        </p:txBody>
      </p:sp>
    </p:spTree>
    <p:extLst>
      <p:ext uri="{BB962C8B-B14F-4D97-AF65-F5344CB8AC3E}">
        <p14:creationId xmlns:p14="http://schemas.microsoft.com/office/powerpoint/2010/main" val="430744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gnifying glass on a graph&#10;&#10;AI-generated content may be incorrect.">
            <a:extLst>
              <a:ext uri="{FF2B5EF4-FFF2-40B4-BE49-F238E27FC236}">
                <a16:creationId xmlns:a16="http://schemas.microsoft.com/office/drawing/2014/main" id="{30F92F71-0AAA-059D-71BE-4BE9CEB9BC56}"/>
              </a:ext>
            </a:extLst>
          </p:cNvPr>
          <p:cNvPicPr>
            <a:picLocks noGrp="1" noRot="1" noChangeAspect="1" noMove="1" noResize="1" noEditPoints="1" noAdjustHandles="1" noChangeArrowheads="1" noChangeShapeType="1" noCrop="1"/>
          </p:cNvPicPr>
          <p:nvPr/>
        </p:nvPicPr>
        <p:blipFill>
          <a:blip r:embed="rId3"/>
          <a:srcRect t="22146" b="21604"/>
          <a:stretch/>
        </p:blipFill>
        <p:spPr>
          <a:xfrm>
            <a:off x="20" y="10"/>
            <a:ext cx="12191979" cy="6857989"/>
          </a:xfrm>
          <a:prstGeom prst="rect">
            <a:avLst/>
          </a:prstGeom>
        </p:spPr>
      </p:pic>
      <p:sp>
        <p:nvSpPr>
          <p:cNvPr id="21" name="Rectangle 20">
            <a:extLst>
              <a:ext uri="{FF2B5EF4-FFF2-40B4-BE49-F238E27FC236}">
                <a16:creationId xmlns:a16="http://schemas.microsoft.com/office/drawing/2014/main" id="{F7C2A816-955C-4079-AAAB-066EBD4418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chemeClr val="tx2">
                  <a:lumMod val="50000"/>
                  <a:alpha val="0"/>
                </a:schemeClr>
              </a:gs>
              <a:gs pos="58000">
                <a:srgbClr val="0E0D12">
                  <a:alpha val="58000"/>
                </a:srgbClr>
              </a:gs>
              <a:gs pos="93000">
                <a:srgbClr val="000000">
                  <a:alpha val="5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CA6AEF-AB93-07B1-124F-0160E944CE00}"/>
              </a:ext>
            </a:extLst>
          </p:cNvPr>
          <p:cNvSpPr>
            <a:spLocks noGrp="1" noRot="1" noMove="1" noResize="1" noEditPoints="1" noAdjustHandles="1" noChangeArrowheads="1" noChangeShapeType="1"/>
          </p:cNvSpPr>
          <p:nvPr>
            <p:ph type="title"/>
          </p:nvPr>
        </p:nvSpPr>
        <p:spPr>
          <a:xfrm>
            <a:off x="841248" y="914400"/>
            <a:ext cx="4892948" cy="3427867"/>
          </a:xfrm>
        </p:spPr>
        <p:txBody>
          <a:bodyPr vert="horz" lIns="91440" tIns="45720" rIns="91440" bIns="45720" rtlCol="0" anchor="t">
            <a:normAutofit/>
          </a:bodyPr>
          <a:lstStyle/>
          <a:p>
            <a:pPr>
              <a:lnSpc>
                <a:spcPct val="90000"/>
              </a:lnSpc>
            </a:pPr>
            <a:r>
              <a:rPr lang="en-US" sz="5100">
                <a:solidFill>
                  <a:srgbClr val="FFFFFF"/>
                </a:solidFill>
              </a:rPr>
              <a:t>Let's see how well our model performs on unseen data?</a:t>
            </a:r>
          </a:p>
        </p:txBody>
      </p:sp>
    </p:spTree>
    <p:extLst>
      <p:ext uri="{BB962C8B-B14F-4D97-AF65-F5344CB8AC3E}">
        <p14:creationId xmlns:p14="http://schemas.microsoft.com/office/powerpoint/2010/main" val="410280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C73F68-594F-9553-E12F-7644E0BAA99C}"/>
              </a:ext>
            </a:extLst>
          </p:cNvPr>
          <p:cNvSpPr>
            <a:spLocks noGrp="1"/>
          </p:cNvSpPr>
          <p:nvPr>
            <p:ph type="title"/>
          </p:nvPr>
        </p:nvSpPr>
        <p:spPr>
          <a:xfrm>
            <a:off x="838200" y="596644"/>
            <a:ext cx="6319746" cy="1962406"/>
          </a:xfrm>
        </p:spPr>
        <p:txBody>
          <a:bodyPr vert="horz" lIns="91440" tIns="45720" rIns="91440" bIns="45720" rtlCol="0" anchor="ctr">
            <a:normAutofit/>
          </a:bodyPr>
          <a:lstStyle/>
          <a:p>
            <a:r>
              <a:rPr lang="en-US" sz="6600"/>
              <a:t>New dataset:</a:t>
            </a:r>
          </a:p>
        </p:txBody>
      </p:sp>
      <p:graphicFrame>
        <p:nvGraphicFramePr>
          <p:cNvPr id="3" name="Table 2">
            <a:extLst>
              <a:ext uri="{FF2B5EF4-FFF2-40B4-BE49-F238E27FC236}">
                <a16:creationId xmlns:a16="http://schemas.microsoft.com/office/drawing/2014/main" id="{6FA03B07-2F07-4F1C-E63B-4518F40B0274}"/>
              </a:ext>
            </a:extLst>
          </p:cNvPr>
          <p:cNvGraphicFramePr>
            <a:graphicFrameLocks noGrp="1"/>
          </p:cNvGraphicFramePr>
          <p:nvPr>
            <p:extLst>
              <p:ext uri="{D42A27DB-BD31-4B8C-83A1-F6EECF244321}">
                <p14:modId xmlns:p14="http://schemas.microsoft.com/office/powerpoint/2010/main" val="967043950"/>
              </p:ext>
            </p:extLst>
          </p:nvPr>
        </p:nvGraphicFramePr>
        <p:xfrm>
          <a:off x="838199" y="3201513"/>
          <a:ext cx="10740397" cy="2770436"/>
        </p:xfrm>
        <a:graphic>
          <a:graphicData uri="http://schemas.openxmlformats.org/drawingml/2006/table">
            <a:tbl>
              <a:tblPr firstRow="1" bandRow="1">
                <a:tableStyleId>{5C22544A-7EE6-4342-B048-85BDC9FD1C3A}</a:tableStyleId>
              </a:tblPr>
              <a:tblGrid>
                <a:gridCol w="503612">
                  <a:extLst>
                    <a:ext uri="{9D8B030D-6E8A-4147-A177-3AD203B41FA5}">
                      <a16:colId xmlns:a16="http://schemas.microsoft.com/office/drawing/2014/main" val="3188932110"/>
                    </a:ext>
                  </a:extLst>
                </a:gridCol>
                <a:gridCol w="1226169">
                  <a:extLst>
                    <a:ext uri="{9D8B030D-6E8A-4147-A177-3AD203B41FA5}">
                      <a16:colId xmlns:a16="http://schemas.microsoft.com/office/drawing/2014/main" val="2183897140"/>
                    </a:ext>
                  </a:extLst>
                </a:gridCol>
                <a:gridCol w="982415">
                  <a:extLst>
                    <a:ext uri="{9D8B030D-6E8A-4147-A177-3AD203B41FA5}">
                      <a16:colId xmlns:a16="http://schemas.microsoft.com/office/drawing/2014/main" val="4270031304"/>
                    </a:ext>
                  </a:extLst>
                </a:gridCol>
                <a:gridCol w="1452510">
                  <a:extLst>
                    <a:ext uri="{9D8B030D-6E8A-4147-A177-3AD203B41FA5}">
                      <a16:colId xmlns:a16="http://schemas.microsoft.com/office/drawing/2014/main" val="463358264"/>
                    </a:ext>
                  </a:extLst>
                </a:gridCol>
                <a:gridCol w="1086880">
                  <a:extLst>
                    <a:ext uri="{9D8B030D-6E8A-4147-A177-3AD203B41FA5}">
                      <a16:colId xmlns:a16="http://schemas.microsoft.com/office/drawing/2014/main" val="3674390553"/>
                    </a:ext>
                  </a:extLst>
                </a:gridCol>
                <a:gridCol w="982415">
                  <a:extLst>
                    <a:ext uri="{9D8B030D-6E8A-4147-A177-3AD203B41FA5}">
                      <a16:colId xmlns:a16="http://schemas.microsoft.com/office/drawing/2014/main" val="2794068692"/>
                    </a:ext>
                  </a:extLst>
                </a:gridCol>
                <a:gridCol w="1036824">
                  <a:extLst>
                    <a:ext uri="{9D8B030D-6E8A-4147-A177-3AD203B41FA5}">
                      <a16:colId xmlns:a16="http://schemas.microsoft.com/office/drawing/2014/main" val="2768338684"/>
                    </a:ext>
                  </a:extLst>
                </a:gridCol>
                <a:gridCol w="1149995">
                  <a:extLst>
                    <a:ext uri="{9D8B030D-6E8A-4147-A177-3AD203B41FA5}">
                      <a16:colId xmlns:a16="http://schemas.microsoft.com/office/drawing/2014/main" val="2571579587"/>
                    </a:ext>
                  </a:extLst>
                </a:gridCol>
                <a:gridCol w="1117349">
                  <a:extLst>
                    <a:ext uri="{9D8B030D-6E8A-4147-A177-3AD203B41FA5}">
                      <a16:colId xmlns:a16="http://schemas.microsoft.com/office/drawing/2014/main" val="327816935"/>
                    </a:ext>
                  </a:extLst>
                </a:gridCol>
                <a:gridCol w="1202228">
                  <a:extLst>
                    <a:ext uri="{9D8B030D-6E8A-4147-A177-3AD203B41FA5}">
                      <a16:colId xmlns:a16="http://schemas.microsoft.com/office/drawing/2014/main" val="1927811338"/>
                    </a:ext>
                  </a:extLst>
                </a:gridCol>
              </a:tblGrid>
              <a:tr h="864977">
                <a:tc>
                  <a:txBody>
                    <a:bodyPr/>
                    <a:lstStyle/>
                    <a:p>
                      <a:endParaRPr lang="en-US" sz="1500"/>
                    </a:p>
                  </a:txBody>
                  <a:tcPr marL="125359" marR="125359" marT="62679" marB="62679"/>
                </a:tc>
                <a:tc>
                  <a:txBody>
                    <a:bodyPr/>
                    <a:lstStyle/>
                    <a:p>
                      <a:pPr algn="ctr"/>
                      <a:r>
                        <a:rPr lang="en-US" sz="1500" b="0"/>
                        <a:t>Customer ID</a:t>
                      </a:r>
                    </a:p>
                  </a:txBody>
                  <a:tcPr marL="125359" marR="125359" marT="62679" marB="62679"/>
                </a:tc>
                <a:tc>
                  <a:txBody>
                    <a:bodyPr/>
                    <a:lstStyle/>
                    <a:p>
                      <a:pPr algn="ctr"/>
                      <a:r>
                        <a:rPr lang="en-US" sz="1500" b="0"/>
                        <a:t>Age</a:t>
                      </a:r>
                    </a:p>
                  </a:txBody>
                  <a:tcPr marL="125359" marR="125359" marT="62679" marB="62679"/>
                </a:tc>
                <a:tc>
                  <a:txBody>
                    <a:bodyPr/>
                    <a:lstStyle/>
                    <a:p>
                      <a:pPr algn="ctr"/>
                      <a:r>
                        <a:rPr lang="en-US" sz="1500" b="0" kern="1200">
                          <a:solidFill>
                            <a:schemeClr val="lt1"/>
                          </a:solidFill>
                          <a:latin typeface="+mn-lt"/>
                          <a:ea typeface="+mn-ea"/>
                          <a:cs typeface="+mn-cs"/>
                        </a:rPr>
                        <a:t>Subscription</a:t>
                      </a:r>
                    </a:p>
                    <a:p>
                      <a:pPr algn="ctr"/>
                      <a:r>
                        <a:rPr lang="en-US" sz="1500" b="0" kern="1200">
                          <a:solidFill>
                            <a:schemeClr val="lt1"/>
                          </a:solidFill>
                          <a:latin typeface="+mn-lt"/>
                          <a:ea typeface="+mn-ea"/>
                          <a:cs typeface="+mn-cs"/>
                        </a:rPr>
                        <a:t>Length (months)</a:t>
                      </a:r>
                    </a:p>
                  </a:txBody>
                  <a:tcPr marL="125359" marR="125359" marT="62679" marB="62679"/>
                </a:tc>
                <a:tc>
                  <a:txBody>
                    <a:bodyPr/>
                    <a:lstStyle/>
                    <a:p>
                      <a:pPr algn="ctr"/>
                      <a:r>
                        <a:rPr lang="en-US" sz="1400" b="0"/>
                        <a:t>Monthly </a:t>
                      </a:r>
                    </a:p>
                    <a:p>
                      <a:pPr algn="ctr"/>
                      <a:r>
                        <a:rPr lang="en-US" sz="1400" b="0"/>
                        <a:t>Bill</a:t>
                      </a:r>
                    </a:p>
                    <a:p>
                      <a:pPr algn="ctr"/>
                      <a:r>
                        <a:rPr lang="en-US" sz="1400" b="0"/>
                        <a:t>($)</a:t>
                      </a:r>
                    </a:p>
                  </a:txBody>
                  <a:tcPr marL="125359" marR="125359" marT="62679" marB="62679"/>
                </a:tc>
                <a:tc>
                  <a:txBody>
                    <a:bodyPr/>
                    <a:lstStyle/>
                    <a:p>
                      <a:pPr algn="ctr"/>
                      <a:r>
                        <a:rPr lang="en-US" sz="1400" b="0"/>
                        <a:t>Total</a:t>
                      </a:r>
                    </a:p>
                    <a:p>
                      <a:pPr algn="ctr"/>
                      <a:r>
                        <a:rPr lang="en-US" sz="1400" b="0"/>
                        <a:t>Usage (GB)</a:t>
                      </a:r>
                    </a:p>
                  </a:txBody>
                  <a:tcPr marL="125359" marR="125359" marT="62679" marB="62679"/>
                </a:tc>
                <a:tc>
                  <a:txBody>
                    <a:bodyPr/>
                    <a:lstStyle/>
                    <a:p>
                      <a:pPr algn="ctr"/>
                      <a:r>
                        <a:rPr lang="en-US" sz="1400" b="0"/>
                        <a:t>Support Calls</a:t>
                      </a:r>
                    </a:p>
                  </a:txBody>
                  <a:tcPr marL="125359" marR="125359" marT="62679" marB="62679"/>
                </a:tc>
                <a:tc>
                  <a:txBody>
                    <a:bodyPr/>
                    <a:lstStyle/>
                    <a:p>
                      <a:pPr algn="ctr"/>
                      <a:r>
                        <a:rPr lang="en-US" sz="1400" b="0"/>
                        <a:t>Contract Type</a:t>
                      </a:r>
                    </a:p>
                  </a:txBody>
                  <a:tcPr marL="125359" marR="125359" marT="62679" marB="62679"/>
                </a:tc>
                <a:tc>
                  <a:txBody>
                    <a:bodyPr/>
                    <a:lstStyle/>
                    <a:p>
                      <a:pPr algn="ctr"/>
                      <a:r>
                        <a:rPr lang="en-US" sz="1400" b="0"/>
                        <a:t>Payment Method</a:t>
                      </a:r>
                    </a:p>
                  </a:txBody>
                  <a:tcPr marL="125359" marR="125359" marT="62679" marB="62679"/>
                </a:tc>
                <a:tc>
                  <a:txBody>
                    <a:bodyPr/>
                    <a:lstStyle/>
                    <a:p>
                      <a:pPr algn="ctr"/>
                      <a:r>
                        <a:rPr lang="en-US" sz="1400" b="0"/>
                        <a:t>Has Additional Services</a:t>
                      </a:r>
                    </a:p>
                  </a:txBody>
                  <a:tcPr marL="125359" marR="125359" marT="62679" marB="62679"/>
                </a:tc>
                <a:extLst>
                  <a:ext uri="{0D108BD9-81ED-4DB2-BD59-A6C34878D82A}">
                    <a16:rowId xmlns:a16="http://schemas.microsoft.com/office/drawing/2014/main" val="1268813656"/>
                  </a:ext>
                </a:extLst>
              </a:tr>
              <a:tr h="635153">
                <a:tc>
                  <a:txBody>
                    <a:bodyPr/>
                    <a:lstStyle/>
                    <a:p>
                      <a:pPr algn="ctr"/>
                      <a:r>
                        <a:rPr lang="en-US" sz="1500"/>
                        <a:t>1</a:t>
                      </a:r>
                    </a:p>
                  </a:txBody>
                  <a:tcPr marL="125359" marR="125359" marT="62679" marB="62679"/>
                </a:tc>
                <a:tc>
                  <a:txBody>
                    <a:bodyPr/>
                    <a:lstStyle/>
                    <a:p>
                      <a:pPr algn="ctr"/>
                      <a:r>
                        <a:rPr lang="en-US" sz="1500"/>
                        <a:t>10001</a:t>
                      </a:r>
                    </a:p>
                  </a:txBody>
                  <a:tcPr marL="125359" marR="125359" marT="62679" marB="62679"/>
                </a:tc>
                <a:tc>
                  <a:txBody>
                    <a:bodyPr/>
                    <a:lstStyle/>
                    <a:p>
                      <a:pPr algn="ctr"/>
                      <a:r>
                        <a:rPr lang="en-US" sz="1500"/>
                        <a:t>43.296</a:t>
                      </a:r>
                    </a:p>
                  </a:txBody>
                  <a:tcPr marL="125359" marR="125359" marT="62679" marB="62679"/>
                </a:tc>
                <a:tc>
                  <a:txBody>
                    <a:bodyPr/>
                    <a:lstStyle/>
                    <a:p>
                      <a:pPr algn="ctr"/>
                      <a:r>
                        <a:rPr lang="en-US" sz="1500"/>
                        <a:t>33.66</a:t>
                      </a:r>
                    </a:p>
                  </a:txBody>
                  <a:tcPr marL="125359" marR="125359" marT="62679" marB="62679"/>
                </a:tc>
                <a:tc>
                  <a:txBody>
                    <a:bodyPr/>
                    <a:lstStyle/>
                    <a:p>
                      <a:pPr algn="ctr"/>
                      <a:r>
                        <a:rPr lang="en-US" sz="1500"/>
                        <a:t>107.8</a:t>
                      </a:r>
                    </a:p>
                  </a:txBody>
                  <a:tcPr marL="125359" marR="125359" marT="62679" marB="62679"/>
                </a:tc>
                <a:tc>
                  <a:txBody>
                    <a:bodyPr/>
                    <a:lstStyle/>
                    <a:p>
                      <a:pPr algn="ctr"/>
                      <a:r>
                        <a:rPr lang="en-US" sz="1500"/>
                        <a:t>230.95</a:t>
                      </a:r>
                    </a:p>
                  </a:txBody>
                  <a:tcPr marL="125359" marR="125359" marT="62679" marB="62679"/>
                </a:tc>
                <a:tc>
                  <a:txBody>
                    <a:bodyPr/>
                    <a:lstStyle/>
                    <a:p>
                      <a:pPr algn="ctr"/>
                      <a:r>
                        <a:rPr lang="en-US" sz="1500"/>
                        <a:t>1</a:t>
                      </a:r>
                    </a:p>
                  </a:txBody>
                  <a:tcPr marL="125359" marR="125359" marT="62679" marB="62679"/>
                </a:tc>
                <a:tc>
                  <a:txBody>
                    <a:bodyPr/>
                    <a:lstStyle/>
                    <a:p>
                      <a:pPr algn="ctr"/>
                      <a:r>
                        <a:rPr lang="en-US" sz="1500"/>
                        <a:t>Month-to-Month</a:t>
                      </a:r>
                    </a:p>
                  </a:txBody>
                  <a:tcPr marL="125359" marR="125359" marT="62679" marB="62679"/>
                </a:tc>
                <a:tc>
                  <a:txBody>
                    <a:bodyPr/>
                    <a:lstStyle/>
                    <a:p>
                      <a:pPr algn="ctr"/>
                      <a:r>
                        <a:rPr lang="en-US" sz="1500"/>
                        <a:t>Debit Card</a:t>
                      </a:r>
                    </a:p>
                  </a:txBody>
                  <a:tcPr marL="125359" marR="125359" marT="62679" marB="62679"/>
                </a:tc>
                <a:tc>
                  <a:txBody>
                    <a:bodyPr/>
                    <a:lstStyle/>
                    <a:p>
                      <a:pPr algn="ctr"/>
                      <a:r>
                        <a:rPr lang="en-US" sz="1500"/>
                        <a:t>1</a:t>
                      </a:r>
                    </a:p>
                  </a:txBody>
                  <a:tcPr marL="125359" marR="125359" marT="62679" marB="62679"/>
                </a:tc>
                <a:extLst>
                  <a:ext uri="{0D108BD9-81ED-4DB2-BD59-A6C34878D82A}">
                    <a16:rowId xmlns:a16="http://schemas.microsoft.com/office/drawing/2014/main" val="3517296463"/>
                  </a:ext>
                </a:extLst>
              </a:tr>
              <a:tr h="635153">
                <a:tc>
                  <a:txBody>
                    <a:bodyPr/>
                    <a:lstStyle/>
                    <a:p>
                      <a:pPr algn="ctr"/>
                      <a:r>
                        <a:rPr lang="en-US" sz="1500"/>
                        <a:t>2</a:t>
                      </a:r>
                    </a:p>
                  </a:txBody>
                  <a:tcPr marL="125359" marR="125359" marT="62679" marB="62679"/>
                </a:tc>
                <a:tc>
                  <a:txBody>
                    <a:bodyPr/>
                    <a:lstStyle/>
                    <a:p>
                      <a:pPr algn="ctr"/>
                      <a:r>
                        <a:rPr lang="en-US" sz="1500"/>
                        <a:t>10002</a:t>
                      </a:r>
                    </a:p>
                  </a:txBody>
                  <a:tcPr marL="125359" marR="125359" marT="62679" marB="62679"/>
                </a:tc>
                <a:tc>
                  <a:txBody>
                    <a:bodyPr/>
                    <a:lstStyle/>
                    <a:p>
                      <a:pPr algn="ctr"/>
                      <a:r>
                        <a:rPr lang="en-US" sz="1500"/>
                        <a:t>55.704</a:t>
                      </a:r>
                    </a:p>
                  </a:txBody>
                  <a:tcPr marL="125359" marR="125359" marT="62679" marB="62679"/>
                </a:tc>
                <a:tc>
                  <a:txBody>
                    <a:bodyPr/>
                    <a:lstStyle/>
                    <a:p>
                      <a:pPr algn="ctr"/>
                      <a:r>
                        <a:rPr lang="en-US" sz="1500"/>
                        <a:t>48.45</a:t>
                      </a:r>
                    </a:p>
                  </a:txBody>
                  <a:tcPr marL="125359" marR="125359" marT="62679" marB="62679"/>
                </a:tc>
                <a:tc>
                  <a:txBody>
                    <a:bodyPr/>
                    <a:lstStyle/>
                    <a:p>
                      <a:pPr algn="ctr"/>
                      <a:r>
                        <a:rPr lang="en-US" sz="1500"/>
                        <a:t>144.6</a:t>
                      </a:r>
                    </a:p>
                  </a:txBody>
                  <a:tcPr marL="125359" marR="125359" marT="62679" marB="62679"/>
                </a:tc>
                <a:tc>
                  <a:txBody>
                    <a:bodyPr/>
                    <a:lstStyle/>
                    <a:p>
                      <a:pPr algn="ctr"/>
                      <a:r>
                        <a:rPr lang="en-US" sz="1500"/>
                        <a:t>398.05</a:t>
                      </a:r>
                    </a:p>
                  </a:txBody>
                  <a:tcPr marL="125359" marR="125359" marT="62679" marB="62679"/>
                </a:tc>
                <a:tc>
                  <a:txBody>
                    <a:bodyPr/>
                    <a:lstStyle/>
                    <a:p>
                      <a:pPr algn="ctr"/>
                      <a:r>
                        <a:rPr lang="en-US" sz="1500"/>
                        <a:t>9</a:t>
                      </a:r>
                    </a:p>
                  </a:txBody>
                  <a:tcPr marL="125359" marR="125359" marT="62679" marB="62679"/>
                </a:tc>
                <a:tc>
                  <a:txBody>
                    <a:bodyPr/>
                    <a:lstStyle/>
                    <a:p>
                      <a:pPr algn="ctr"/>
                      <a:r>
                        <a:rPr lang="en-US" sz="1500"/>
                        <a:t>One Year</a:t>
                      </a:r>
                    </a:p>
                  </a:txBody>
                  <a:tcPr marL="125359" marR="125359" marT="62679" marB="62679"/>
                </a:tc>
                <a:tc>
                  <a:txBody>
                    <a:bodyPr/>
                    <a:lstStyle/>
                    <a:p>
                      <a:pPr algn="ctr"/>
                      <a:r>
                        <a:rPr lang="en-US" sz="1500"/>
                        <a:t>Credit Card</a:t>
                      </a:r>
                    </a:p>
                  </a:txBody>
                  <a:tcPr marL="125359" marR="125359" marT="62679" marB="62679"/>
                </a:tc>
                <a:tc>
                  <a:txBody>
                    <a:bodyPr/>
                    <a:lstStyle/>
                    <a:p>
                      <a:pPr algn="ctr"/>
                      <a:r>
                        <a:rPr lang="en-US" sz="1500"/>
                        <a:t>1</a:t>
                      </a:r>
                    </a:p>
                  </a:txBody>
                  <a:tcPr marL="125359" marR="125359" marT="62679" marB="62679"/>
                </a:tc>
                <a:extLst>
                  <a:ext uri="{0D108BD9-81ED-4DB2-BD59-A6C34878D82A}">
                    <a16:rowId xmlns:a16="http://schemas.microsoft.com/office/drawing/2014/main" val="827871547"/>
                  </a:ext>
                </a:extLst>
              </a:tr>
              <a:tr h="635153">
                <a:tc>
                  <a:txBody>
                    <a:bodyPr/>
                    <a:lstStyle/>
                    <a:p>
                      <a:pPr algn="ctr"/>
                      <a:r>
                        <a:rPr lang="en-US" sz="1500"/>
                        <a:t>3</a:t>
                      </a:r>
                    </a:p>
                  </a:txBody>
                  <a:tcPr marL="125359" marR="125359" marT="62679" marB="62679"/>
                </a:tc>
                <a:tc>
                  <a:txBody>
                    <a:bodyPr/>
                    <a:lstStyle/>
                    <a:p>
                      <a:pPr algn="ctr"/>
                      <a:r>
                        <a:rPr lang="en-US" sz="1500"/>
                        <a:t>10003</a:t>
                      </a:r>
                    </a:p>
                  </a:txBody>
                  <a:tcPr marL="125359" marR="125359" marT="62679" marB="62679"/>
                </a:tc>
                <a:tc>
                  <a:txBody>
                    <a:bodyPr/>
                    <a:lstStyle/>
                    <a:p>
                      <a:pPr algn="ctr"/>
                      <a:r>
                        <a:rPr lang="en-US" sz="1500"/>
                        <a:t>35.928</a:t>
                      </a:r>
                    </a:p>
                  </a:txBody>
                  <a:tcPr marL="125359" marR="125359" marT="62679" marB="62679"/>
                </a:tc>
                <a:tc>
                  <a:txBody>
                    <a:bodyPr/>
                    <a:lstStyle/>
                    <a:p>
                      <a:pPr algn="ctr"/>
                      <a:r>
                        <a:rPr lang="en-US" sz="1500"/>
                        <a:t>27.08</a:t>
                      </a:r>
                    </a:p>
                  </a:txBody>
                  <a:tcPr marL="125359" marR="125359" marT="62679" marB="62679"/>
                </a:tc>
                <a:tc>
                  <a:txBody>
                    <a:bodyPr/>
                    <a:lstStyle/>
                    <a:p>
                      <a:pPr algn="ctr"/>
                      <a:r>
                        <a:rPr lang="en-US" sz="1500"/>
                        <a:t>71.65</a:t>
                      </a:r>
                    </a:p>
                  </a:txBody>
                  <a:tcPr marL="125359" marR="125359" marT="62679" marB="62679"/>
                </a:tc>
                <a:tc>
                  <a:txBody>
                    <a:bodyPr/>
                    <a:lstStyle/>
                    <a:p>
                      <a:pPr algn="ctr"/>
                      <a:r>
                        <a:rPr lang="en-US" sz="1500"/>
                        <a:t>131.65</a:t>
                      </a:r>
                    </a:p>
                  </a:txBody>
                  <a:tcPr marL="125359" marR="125359" marT="62679" marB="62679"/>
                </a:tc>
                <a:tc>
                  <a:txBody>
                    <a:bodyPr/>
                    <a:lstStyle/>
                    <a:p>
                      <a:pPr algn="ctr"/>
                      <a:r>
                        <a:rPr lang="en-US" sz="1500"/>
                        <a:t>1</a:t>
                      </a:r>
                    </a:p>
                  </a:txBody>
                  <a:tcPr marL="125359" marR="125359" marT="62679" marB="62679"/>
                </a:tc>
                <a:tc>
                  <a:txBody>
                    <a:bodyPr/>
                    <a:lstStyle/>
                    <a:p>
                      <a:pPr algn="ctr"/>
                      <a:r>
                        <a:rPr lang="en-US" sz="1500"/>
                        <a:t>Month-to-Month</a:t>
                      </a:r>
                    </a:p>
                  </a:txBody>
                  <a:tcPr marL="125359" marR="125359" marT="62679" marB="62679"/>
                </a:tc>
                <a:tc>
                  <a:txBody>
                    <a:bodyPr/>
                    <a:lstStyle/>
                    <a:p>
                      <a:pPr algn="ctr"/>
                      <a:r>
                        <a:rPr lang="en-US" sz="1500"/>
                        <a:t>PayPal</a:t>
                      </a:r>
                    </a:p>
                  </a:txBody>
                  <a:tcPr marL="125359" marR="125359" marT="62679" marB="62679"/>
                </a:tc>
                <a:tc>
                  <a:txBody>
                    <a:bodyPr/>
                    <a:lstStyle/>
                    <a:p>
                      <a:pPr algn="ctr"/>
                      <a:r>
                        <a:rPr lang="en-US" sz="1500"/>
                        <a:t>0</a:t>
                      </a:r>
                    </a:p>
                  </a:txBody>
                  <a:tcPr marL="125359" marR="125359" marT="62679" marB="62679"/>
                </a:tc>
                <a:extLst>
                  <a:ext uri="{0D108BD9-81ED-4DB2-BD59-A6C34878D82A}">
                    <a16:rowId xmlns:a16="http://schemas.microsoft.com/office/drawing/2014/main" val="3543222360"/>
                  </a:ext>
                </a:extLst>
              </a:tr>
            </a:tbl>
          </a:graphicData>
        </a:graphic>
      </p:graphicFrame>
    </p:spTree>
    <p:extLst>
      <p:ext uri="{BB962C8B-B14F-4D97-AF65-F5344CB8AC3E}">
        <p14:creationId xmlns:p14="http://schemas.microsoft.com/office/powerpoint/2010/main" val="2929722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2" name="Rectangle 5141">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453284-9AB8-C4AC-547B-57506572DC9D}"/>
              </a:ext>
            </a:extLst>
          </p:cNvPr>
          <p:cNvSpPr>
            <a:spLocks noGrp="1"/>
          </p:cNvSpPr>
          <p:nvPr>
            <p:ph type="title"/>
          </p:nvPr>
        </p:nvSpPr>
        <p:spPr>
          <a:xfrm>
            <a:off x="6726955" y="596644"/>
            <a:ext cx="4626845" cy="3435606"/>
          </a:xfrm>
        </p:spPr>
        <p:txBody>
          <a:bodyPr vert="horz" lIns="91440" tIns="45720" rIns="91440" bIns="45720" rtlCol="0" anchor="b">
            <a:normAutofit/>
          </a:bodyPr>
          <a:lstStyle/>
          <a:p>
            <a:pPr algn="r">
              <a:lnSpc>
                <a:spcPct val="90000"/>
              </a:lnSpc>
            </a:pPr>
            <a:r>
              <a:rPr lang="en-US" sz="5600"/>
              <a:t>Feature Importance using Naïve Bayes</a:t>
            </a:r>
          </a:p>
        </p:txBody>
      </p:sp>
      <p:pic>
        <p:nvPicPr>
          <p:cNvPr id="5130" name="Picture 10" descr="Output image">
            <a:extLst>
              <a:ext uri="{FF2B5EF4-FFF2-40B4-BE49-F238E27FC236}">
                <a16:creationId xmlns:a16="http://schemas.microsoft.com/office/drawing/2014/main" id="{4FD5A8CB-E0A7-0BD6-F624-228FF5B9AE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1556" y="963479"/>
            <a:ext cx="2660904" cy="192250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Output image">
            <a:extLst>
              <a:ext uri="{FF2B5EF4-FFF2-40B4-BE49-F238E27FC236}">
                <a16:creationId xmlns:a16="http://schemas.microsoft.com/office/drawing/2014/main" id="{2B4947D3-DB74-8CA1-5F41-0AFFA3C0647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1556" y="4025236"/>
            <a:ext cx="2660904" cy="18160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Output image">
            <a:extLst>
              <a:ext uri="{FF2B5EF4-FFF2-40B4-BE49-F238E27FC236}">
                <a16:creationId xmlns:a16="http://schemas.microsoft.com/office/drawing/2014/main" id="{6FC010B7-DB14-E834-FFE7-D631F6F976E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575370" y="1020024"/>
            <a:ext cx="2660904" cy="18094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Output image">
            <a:extLst>
              <a:ext uri="{FF2B5EF4-FFF2-40B4-BE49-F238E27FC236}">
                <a16:creationId xmlns:a16="http://schemas.microsoft.com/office/drawing/2014/main" id="{6F94ED73-D572-95FC-297B-053C8A13D53D}"/>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3575370" y="4031888"/>
            <a:ext cx="2660904" cy="18027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E8FB91-F984-01ED-2A56-F8659212D9C0}"/>
              </a:ext>
            </a:extLst>
          </p:cNvPr>
          <p:cNvSpPr txBox="1"/>
          <p:nvPr/>
        </p:nvSpPr>
        <p:spPr>
          <a:xfrm>
            <a:off x="9282048" y="5033329"/>
            <a:ext cx="49500" cy="89804"/>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85226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1520-709F-C870-D605-03F628A46A11}"/>
              </a:ext>
            </a:extLst>
          </p:cNvPr>
          <p:cNvSpPr>
            <a:spLocks noGrp="1"/>
          </p:cNvSpPr>
          <p:nvPr>
            <p:ph type="title"/>
          </p:nvPr>
        </p:nvSpPr>
        <p:spPr/>
        <p:txBody>
          <a:bodyPr/>
          <a:lstStyle/>
          <a:p>
            <a:r>
              <a:rPr lang="en-US"/>
              <a:t>Link of our Presentation:</a:t>
            </a:r>
          </a:p>
        </p:txBody>
      </p:sp>
      <p:sp>
        <p:nvSpPr>
          <p:cNvPr id="3" name="Content Placeholder 2">
            <a:extLst>
              <a:ext uri="{FF2B5EF4-FFF2-40B4-BE49-F238E27FC236}">
                <a16:creationId xmlns:a16="http://schemas.microsoft.com/office/drawing/2014/main" id="{9DF269A1-6031-A86E-99A8-FAC367B5DC8F}"/>
              </a:ext>
            </a:extLst>
          </p:cNvPr>
          <p:cNvSpPr>
            <a:spLocks noGrp="1"/>
          </p:cNvSpPr>
          <p:nvPr>
            <p:ph idx="1"/>
          </p:nvPr>
        </p:nvSpPr>
        <p:spPr/>
        <p:txBody>
          <a:bodyPr/>
          <a:lstStyle/>
          <a:p>
            <a:r>
              <a:rPr lang="en-US">
                <a:hlinkClick r:id="rId2"/>
              </a:rPr>
              <a:t>SCM-516_Final_Project</a:t>
            </a:r>
            <a:endParaRPr lang="en-US"/>
          </a:p>
        </p:txBody>
      </p:sp>
    </p:spTree>
    <p:extLst>
      <p:ext uri="{BB962C8B-B14F-4D97-AF65-F5344CB8AC3E}">
        <p14:creationId xmlns:p14="http://schemas.microsoft.com/office/powerpoint/2010/main" val="3816810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A932-ED5D-E247-56C8-D2304F1FCF29}"/>
              </a:ext>
            </a:extLst>
          </p:cNvPr>
          <p:cNvSpPr>
            <a:spLocks noGrp="1"/>
          </p:cNvSpPr>
          <p:nvPr>
            <p:ph type="title"/>
          </p:nvPr>
        </p:nvSpPr>
        <p:spPr>
          <a:xfrm>
            <a:off x="247891" y="365125"/>
            <a:ext cx="10515600" cy="1325563"/>
          </a:xfrm>
        </p:spPr>
        <p:txBody>
          <a:bodyPr anchor="ctr">
            <a:normAutofit/>
          </a:bodyPr>
          <a:lstStyle/>
          <a:p>
            <a:r>
              <a:rPr lang="en-US" sz="4000"/>
              <a:t>Importance of Feature</a:t>
            </a:r>
            <a:br>
              <a:rPr lang="en-US" sz="4000"/>
            </a:br>
            <a:r>
              <a:rPr lang="en-US" sz="2000"/>
              <a:t>(determined using Random Forest):</a:t>
            </a:r>
            <a:endParaRPr lang="en-US" sz="4000"/>
          </a:p>
        </p:txBody>
      </p:sp>
      <p:pic>
        <p:nvPicPr>
          <p:cNvPr id="5122" name="Picture 2">
            <a:extLst>
              <a:ext uri="{FF2B5EF4-FFF2-40B4-BE49-F238E27FC236}">
                <a16:creationId xmlns:a16="http://schemas.microsoft.com/office/drawing/2014/main" id="{A8026E57-9F1E-A938-36E0-89D5DC3B879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1645" y="1820506"/>
            <a:ext cx="7868092" cy="467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159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3AAB73-3058-CF8A-9F31-F9568E3ED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3EE581-4962-0EA2-6B93-ACF5CDBCA670}"/>
              </a:ext>
            </a:extLst>
          </p:cNvPr>
          <p:cNvSpPr>
            <a:spLocks noGrp="1"/>
          </p:cNvSpPr>
          <p:nvPr>
            <p:ph type="title"/>
          </p:nvPr>
        </p:nvSpPr>
        <p:spPr/>
        <p:txBody>
          <a:bodyPr/>
          <a:lstStyle/>
          <a:p>
            <a:r>
              <a:rPr lang="en-US"/>
              <a:t>Which model performed best?</a:t>
            </a:r>
          </a:p>
        </p:txBody>
      </p:sp>
      <p:sp>
        <p:nvSpPr>
          <p:cNvPr id="3" name="Content Placeholder 2">
            <a:extLst>
              <a:ext uri="{FF2B5EF4-FFF2-40B4-BE49-F238E27FC236}">
                <a16:creationId xmlns:a16="http://schemas.microsoft.com/office/drawing/2014/main" id="{710F8B3A-AA51-158F-5902-57B550A63D5C}"/>
              </a:ext>
            </a:extLst>
          </p:cNvPr>
          <p:cNvSpPr>
            <a:spLocks noGrp="1"/>
          </p:cNvSpPr>
          <p:nvPr>
            <p:ph idx="1"/>
          </p:nvPr>
        </p:nvSpPr>
        <p:spPr/>
        <p:txBody>
          <a:bodyPr>
            <a:normAutofit lnSpcReduction="10000"/>
          </a:bodyPr>
          <a:lstStyle/>
          <a:p>
            <a:r>
              <a:rPr lang="en-US" b="1" i="0">
                <a:solidFill>
                  <a:srgbClr val="374151"/>
                </a:solidFill>
                <a:effectLst/>
                <a:latin typeface="__foundersGrotesk_c3e0d2"/>
              </a:rPr>
              <a:t>Random Forest </a:t>
            </a:r>
            <a:r>
              <a:rPr lang="en-US" b="0" i="0">
                <a:solidFill>
                  <a:srgbClr val="374151"/>
                </a:solidFill>
                <a:effectLst/>
                <a:latin typeface="__foundersGrotesk_c3e0d2"/>
              </a:rPr>
              <a:t>emerged as the </a:t>
            </a:r>
            <a:r>
              <a:rPr lang="en-US" b="1" i="0">
                <a:solidFill>
                  <a:srgbClr val="374151"/>
                </a:solidFill>
                <a:effectLst/>
                <a:latin typeface="__foundersGrotesk_c3e0d2"/>
              </a:rPr>
              <a:t>top-performing model </a:t>
            </a:r>
            <a:r>
              <a:rPr lang="en-US" b="0" i="0">
                <a:solidFill>
                  <a:srgbClr val="374151"/>
                </a:solidFill>
                <a:effectLst/>
                <a:latin typeface="__foundersGrotesk_c3e0d2"/>
              </a:rPr>
              <a:t>due to its ensemble learning approach. Unlike a single decision tree, it aggregates predictions from multiple trees, significantly improving accuracy. </a:t>
            </a:r>
          </a:p>
          <a:p>
            <a:r>
              <a:rPr lang="en-US" b="0" i="0">
                <a:solidFill>
                  <a:srgbClr val="374151"/>
                </a:solidFill>
                <a:effectLst/>
                <a:latin typeface="__foundersGrotesk_c3e0d2"/>
              </a:rPr>
              <a:t>One of its key strengths is robustness—Random Forest is less sensitive to noisy data and missing values compared to other classifiers. </a:t>
            </a:r>
          </a:p>
          <a:p>
            <a:r>
              <a:rPr lang="en-US" b="0" i="0">
                <a:solidFill>
                  <a:srgbClr val="374151"/>
                </a:solidFill>
                <a:effectLst/>
                <a:latin typeface="__foundersGrotesk_c3e0d2"/>
              </a:rPr>
              <a:t>It also provides feature importance rankings, helping us understand which variables influence predictions the most. </a:t>
            </a:r>
          </a:p>
          <a:p>
            <a:r>
              <a:rPr lang="en-US" b="0" i="0">
                <a:solidFill>
                  <a:srgbClr val="374151"/>
                </a:solidFill>
                <a:effectLst/>
                <a:latin typeface="__foundersGrotesk_c3e0d2"/>
              </a:rPr>
              <a:t>Moreover, it strikes an excellent balance between bias and variance, avoiding overfitting while maintaining high predictive power. </a:t>
            </a:r>
          </a:p>
          <a:p>
            <a:r>
              <a:rPr lang="en-US" b="0" i="0">
                <a:solidFill>
                  <a:srgbClr val="374151"/>
                </a:solidFill>
                <a:effectLst/>
                <a:latin typeface="__foundersGrotesk_c3e0d2"/>
              </a:rPr>
              <a:t>Our results confirm that </a:t>
            </a:r>
            <a:r>
              <a:rPr lang="en-US" b="1" i="0">
                <a:solidFill>
                  <a:srgbClr val="374151"/>
                </a:solidFill>
                <a:effectLst/>
                <a:latin typeface="__foundersGrotesk_c3e0d2"/>
              </a:rPr>
              <a:t>Random Forest </a:t>
            </a:r>
            <a:r>
              <a:rPr lang="en-US" b="0" i="0">
                <a:solidFill>
                  <a:srgbClr val="374151"/>
                </a:solidFill>
                <a:effectLst/>
                <a:latin typeface="__foundersGrotesk_c3e0d2"/>
              </a:rPr>
              <a:t>consistently outperformed other models across all key performance metrics.</a:t>
            </a:r>
            <a:endParaRPr lang="en-US"/>
          </a:p>
        </p:txBody>
      </p:sp>
    </p:spTree>
    <p:extLst>
      <p:ext uri="{BB962C8B-B14F-4D97-AF65-F5344CB8AC3E}">
        <p14:creationId xmlns:p14="http://schemas.microsoft.com/office/powerpoint/2010/main" val="3109864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547A7-2AB2-1A55-038A-D232D5C12C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FE6490-E90C-B343-1AD0-B75EABF676CE}"/>
              </a:ext>
            </a:extLst>
          </p:cNvPr>
          <p:cNvSpPr>
            <a:spLocks noGrp="1"/>
          </p:cNvSpPr>
          <p:nvPr>
            <p:ph type="title"/>
          </p:nvPr>
        </p:nvSpPr>
        <p:spPr>
          <a:xfrm>
            <a:off x="695960" y="452837"/>
            <a:ext cx="10515600" cy="1325563"/>
          </a:xfrm>
        </p:spPr>
        <p:txBody>
          <a:bodyPr anchor="ctr">
            <a:normAutofit/>
          </a:bodyPr>
          <a:lstStyle/>
          <a:p>
            <a:r>
              <a:rPr lang="en-US"/>
              <a:t>New dataset with churn values:</a:t>
            </a:r>
          </a:p>
        </p:txBody>
      </p:sp>
      <p:graphicFrame>
        <p:nvGraphicFramePr>
          <p:cNvPr id="3" name="Table 2">
            <a:extLst>
              <a:ext uri="{FF2B5EF4-FFF2-40B4-BE49-F238E27FC236}">
                <a16:creationId xmlns:a16="http://schemas.microsoft.com/office/drawing/2014/main" id="{586AB3A4-295C-ED98-85D5-50953B9CC0F5}"/>
              </a:ext>
            </a:extLst>
          </p:cNvPr>
          <p:cNvGraphicFramePr>
            <a:graphicFrameLocks noGrp="1"/>
          </p:cNvGraphicFramePr>
          <p:nvPr>
            <p:extLst>
              <p:ext uri="{D42A27DB-BD31-4B8C-83A1-F6EECF244321}">
                <p14:modId xmlns:p14="http://schemas.microsoft.com/office/powerpoint/2010/main" val="2248280800"/>
              </p:ext>
            </p:extLst>
          </p:nvPr>
        </p:nvGraphicFramePr>
        <p:xfrm>
          <a:off x="995680" y="2491740"/>
          <a:ext cx="8128000" cy="1874520"/>
        </p:xfrm>
        <a:graphic>
          <a:graphicData uri="http://schemas.openxmlformats.org/drawingml/2006/table">
            <a:tbl>
              <a:tblPr firstRow="1" bandRow="1">
                <a:tableStyleId>{5C22544A-7EE6-4342-B048-85BDC9FD1C3A}</a:tableStyleId>
              </a:tblPr>
              <a:tblGrid>
                <a:gridCol w="568960">
                  <a:extLst>
                    <a:ext uri="{9D8B030D-6E8A-4147-A177-3AD203B41FA5}">
                      <a16:colId xmlns:a16="http://schemas.microsoft.com/office/drawing/2014/main" val="3188932110"/>
                    </a:ext>
                  </a:extLst>
                </a:gridCol>
                <a:gridCol w="880534">
                  <a:extLst>
                    <a:ext uri="{9D8B030D-6E8A-4147-A177-3AD203B41FA5}">
                      <a16:colId xmlns:a16="http://schemas.microsoft.com/office/drawing/2014/main" val="2183897140"/>
                    </a:ext>
                  </a:extLst>
                </a:gridCol>
                <a:gridCol w="650240">
                  <a:extLst>
                    <a:ext uri="{9D8B030D-6E8A-4147-A177-3AD203B41FA5}">
                      <a16:colId xmlns:a16="http://schemas.microsoft.com/office/drawing/2014/main" val="4270031304"/>
                    </a:ext>
                  </a:extLst>
                </a:gridCol>
                <a:gridCol w="1178560">
                  <a:extLst>
                    <a:ext uri="{9D8B030D-6E8A-4147-A177-3AD203B41FA5}">
                      <a16:colId xmlns:a16="http://schemas.microsoft.com/office/drawing/2014/main" val="463358264"/>
                    </a:ext>
                  </a:extLst>
                </a:gridCol>
                <a:gridCol w="758613">
                  <a:extLst>
                    <a:ext uri="{9D8B030D-6E8A-4147-A177-3AD203B41FA5}">
                      <a16:colId xmlns:a16="http://schemas.microsoft.com/office/drawing/2014/main" val="3674390553"/>
                    </a:ext>
                  </a:extLst>
                </a:gridCol>
                <a:gridCol w="1002453">
                  <a:extLst>
                    <a:ext uri="{9D8B030D-6E8A-4147-A177-3AD203B41FA5}">
                      <a16:colId xmlns:a16="http://schemas.microsoft.com/office/drawing/2014/main" val="2794068692"/>
                    </a:ext>
                  </a:extLst>
                </a:gridCol>
                <a:gridCol w="684107">
                  <a:extLst>
                    <a:ext uri="{9D8B030D-6E8A-4147-A177-3AD203B41FA5}">
                      <a16:colId xmlns:a16="http://schemas.microsoft.com/office/drawing/2014/main" val="2768338684"/>
                    </a:ext>
                  </a:extLst>
                </a:gridCol>
                <a:gridCol w="778933">
                  <a:extLst>
                    <a:ext uri="{9D8B030D-6E8A-4147-A177-3AD203B41FA5}">
                      <a16:colId xmlns:a16="http://schemas.microsoft.com/office/drawing/2014/main" val="2571579587"/>
                    </a:ext>
                  </a:extLst>
                </a:gridCol>
                <a:gridCol w="799254">
                  <a:extLst>
                    <a:ext uri="{9D8B030D-6E8A-4147-A177-3AD203B41FA5}">
                      <a16:colId xmlns:a16="http://schemas.microsoft.com/office/drawing/2014/main" val="327816935"/>
                    </a:ext>
                  </a:extLst>
                </a:gridCol>
                <a:gridCol w="826346">
                  <a:extLst>
                    <a:ext uri="{9D8B030D-6E8A-4147-A177-3AD203B41FA5}">
                      <a16:colId xmlns:a16="http://schemas.microsoft.com/office/drawing/2014/main" val="1927811338"/>
                    </a:ext>
                  </a:extLst>
                </a:gridCol>
              </a:tblGrid>
              <a:tr h="370840">
                <a:tc>
                  <a:txBody>
                    <a:bodyPr/>
                    <a:lstStyle/>
                    <a:p>
                      <a:pPr algn="ctr"/>
                      <a:endParaRPr lang="en-US" sz="1100">
                        <a:latin typeface="Aptos" panose="020B0004020202020204" pitchFamily="34" charset="0"/>
                      </a:endParaRPr>
                    </a:p>
                  </a:txBody>
                  <a:tcPr anchor="ctr"/>
                </a:tc>
                <a:tc>
                  <a:txBody>
                    <a:bodyPr/>
                    <a:lstStyle/>
                    <a:p>
                      <a:pPr algn="ctr"/>
                      <a:r>
                        <a:rPr lang="en-US" sz="1100" b="0">
                          <a:latin typeface="Aptos" panose="020B0004020202020204" pitchFamily="34" charset="0"/>
                        </a:rPr>
                        <a:t>Customer ID</a:t>
                      </a:r>
                    </a:p>
                  </a:txBody>
                  <a:tcPr anchor="ctr"/>
                </a:tc>
                <a:tc>
                  <a:txBody>
                    <a:bodyPr/>
                    <a:lstStyle/>
                    <a:p>
                      <a:pPr algn="ctr"/>
                      <a:r>
                        <a:rPr lang="en-US" sz="1100" b="0">
                          <a:latin typeface="Aptos" panose="020B0004020202020204" pitchFamily="34" charset="0"/>
                        </a:rPr>
                        <a:t>Age</a:t>
                      </a:r>
                    </a:p>
                  </a:txBody>
                  <a:tcPr anchor="ctr"/>
                </a:tc>
                <a:tc>
                  <a:txBody>
                    <a:bodyPr/>
                    <a:lstStyle/>
                    <a:p>
                      <a:pPr algn="ctr"/>
                      <a:r>
                        <a:rPr lang="en-US" sz="1100" b="0" kern="1200">
                          <a:solidFill>
                            <a:schemeClr val="lt1"/>
                          </a:solidFill>
                          <a:latin typeface="Aptos" panose="020B0004020202020204" pitchFamily="34" charset="0"/>
                          <a:ea typeface="+mn-ea"/>
                          <a:cs typeface="+mn-cs"/>
                        </a:rPr>
                        <a:t>Subscription</a:t>
                      </a:r>
                    </a:p>
                    <a:p>
                      <a:pPr algn="ctr"/>
                      <a:r>
                        <a:rPr lang="en-US" sz="1100" b="0" kern="1200">
                          <a:solidFill>
                            <a:schemeClr val="lt1"/>
                          </a:solidFill>
                          <a:latin typeface="Aptos" panose="020B0004020202020204" pitchFamily="34" charset="0"/>
                          <a:ea typeface="+mn-ea"/>
                          <a:cs typeface="+mn-cs"/>
                        </a:rPr>
                        <a:t>Length (months)</a:t>
                      </a:r>
                    </a:p>
                  </a:txBody>
                  <a:tcPr anchor="ctr"/>
                </a:tc>
                <a:tc>
                  <a:txBody>
                    <a:bodyPr/>
                    <a:lstStyle/>
                    <a:p>
                      <a:pPr algn="ctr"/>
                      <a:r>
                        <a:rPr lang="en-US" sz="1100" b="0">
                          <a:latin typeface="Aptos" panose="020B0004020202020204" pitchFamily="34" charset="0"/>
                        </a:rPr>
                        <a:t>Monthly </a:t>
                      </a:r>
                    </a:p>
                    <a:p>
                      <a:pPr algn="ctr"/>
                      <a:r>
                        <a:rPr lang="en-US" sz="1100" b="0">
                          <a:latin typeface="Aptos" panose="020B0004020202020204" pitchFamily="34" charset="0"/>
                        </a:rPr>
                        <a:t>Bill</a:t>
                      </a:r>
                    </a:p>
                    <a:p>
                      <a:pPr algn="ctr"/>
                      <a:r>
                        <a:rPr lang="en-US" sz="1100" b="0">
                          <a:latin typeface="Aptos" panose="020B0004020202020204" pitchFamily="34" charset="0"/>
                        </a:rPr>
                        <a:t>($)</a:t>
                      </a:r>
                    </a:p>
                  </a:txBody>
                  <a:tcPr anchor="ctr"/>
                </a:tc>
                <a:tc>
                  <a:txBody>
                    <a:bodyPr/>
                    <a:lstStyle/>
                    <a:p>
                      <a:pPr algn="ctr"/>
                      <a:r>
                        <a:rPr lang="en-US" sz="1100" b="0">
                          <a:latin typeface="Aptos" panose="020B0004020202020204" pitchFamily="34" charset="0"/>
                        </a:rPr>
                        <a:t>Total</a:t>
                      </a:r>
                    </a:p>
                    <a:p>
                      <a:pPr algn="ctr"/>
                      <a:r>
                        <a:rPr lang="en-US" sz="1100" b="0">
                          <a:latin typeface="Aptos" panose="020B0004020202020204" pitchFamily="34" charset="0"/>
                        </a:rPr>
                        <a:t>Usage (GB)</a:t>
                      </a:r>
                    </a:p>
                  </a:txBody>
                  <a:tcPr anchor="ctr"/>
                </a:tc>
                <a:tc>
                  <a:txBody>
                    <a:bodyPr/>
                    <a:lstStyle/>
                    <a:p>
                      <a:pPr algn="ctr"/>
                      <a:r>
                        <a:rPr lang="en-US" sz="1100" b="0">
                          <a:latin typeface="Aptos" panose="020B0004020202020204" pitchFamily="34" charset="0"/>
                        </a:rPr>
                        <a:t>Support Calls</a:t>
                      </a:r>
                    </a:p>
                  </a:txBody>
                  <a:tcPr anchor="ctr"/>
                </a:tc>
                <a:tc>
                  <a:txBody>
                    <a:bodyPr/>
                    <a:lstStyle/>
                    <a:p>
                      <a:pPr algn="ctr"/>
                      <a:r>
                        <a:rPr lang="en-US" sz="1100" b="0">
                          <a:latin typeface="Aptos" panose="020B0004020202020204" pitchFamily="34" charset="0"/>
                        </a:rPr>
                        <a:t>Contract Type</a:t>
                      </a:r>
                    </a:p>
                  </a:txBody>
                  <a:tcPr anchor="ctr"/>
                </a:tc>
                <a:tc>
                  <a:txBody>
                    <a:bodyPr/>
                    <a:lstStyle/>
                    <a:p>
                      <a:pPr algn="ctr"/>
                      <a:r>
                        <a:rPr lang="en-US" sz="1100" b="0">
                          <a:latin typeface="Aptos" panose="020B0004020202020204" pitchFamily="34" charset="0"/>
                        </a:rPr>
                        <a:t>Payment Method</a:t>
                      </a:r>
                    </a:p>
                  </a:txBody>
                  <a:tcPr anchor="ctr"/>
                </a:tc>
                <a:tc>
                  <a:txBody>
                    <a:bodyPr/>
                    <a:lstStyle/>
                    <a:p>
                      <a:pPr algn="ctr"/>
                      <a:r>
                        <a:rPr lang="en-US" sz="1100" b="0">
                          <a:latin typeface="Aptos" panose="020B0004020202020204" pitchFamily="34" charset="0"/>
                        </a:rPr>
                        <a:t>Has Additional Services</a:t>
                      </a:r>
                    </a:p>
                  </a:txBody>
                  <a:tcPr anchor="ctr"/>
                </a:tc>
                <a:extLst>
                  <a:ext uri="{0D108BD9-81ED-4DB2-BD59-A6C34878D82A}">
                    <a16:rowId xmlns:a16="http://schemas.microsoft.com/office/drawing/2014/main" val="1268813656"/>
                  </a:ext>
                </a:extLst>
              </a:tr>
              <a:tr h="370840">
                <a:tc>
                  <a:txBody>
                    <a:bodyPr/>
                    <a:lstStyle/>
                    <a:p>
                      <a:pPr algn="ctr"/>
                      <a:r>
                        <a:rPr lang="en-US" sz="1100">
                          <a:latin typeface="Aptos" panose="020B0004020202020204" pitchFamily="34" charset="0"/>
                        </a:rPr>
                        <a:t>1</a:t>
                      </a:r>
                    </a:p>
                  </a:txBody>
                  <a:tcPr anchor="ctr"/>
                </a:tc>
                <a:tc>
                  <a:txBody>
                    <a:bodyPr/>
                    <a:lstStyle/>
                    <a:p>
                      <a:pPr algn="ctr"/>
                      <a:r>
                        <a:rPr lang="en-US" sz="1100">
                          <a:latin typeface="Aptos" panose="020B0004020202020204" pitchFamily="34" charset="0"/>
                        </a:rPr>
                        <a:t>10001</a:t>
                      </a:r>
                    </a:p>
                  </a:txBody>
                  <a:tcPr anchor="ctr"/>
                </a:tc>
                <a:tc>
                  <a:txBody>
                    <a:bodyPr/>
                    <a:lstStyle/>
                    <a:p>
                      <a:pPr algn="ctr"/>
                      <a:r>
                        <a:rPr lang="en-US" sz="1100">
                          <a:latin typeface="Aptos" panose="020B0004020202020204" pitchFamily="34" charset="0"/>
                        </a:rPr>
                        <a:t>43.296</a:t>
                      </a:r>
                    </a:p>
                  </a:txBody>
                  <a:tcPr anchor="ctr"/>
                </a:tc>
                <a:tc>
                  <a:txBody>
                    <a:bodyPr/>
                    <a:lstStyle/>
                    <a:p>
                      <a:pPr algn="ctr"/>
                      <a:r>
                        <a:rPr lang="en-US" sz="1100">
                          <a:latin typeface="Aptos" panose="020B0004020202020204" pitchFamily="34" charset="0"/>
                        </a:rPr>
                        <a:t>33.66</a:t>
                      </a:r>
                    </a:p>
                  </a:txBody>
                  <a:tcPr anchor="ctr"/>
                </a:tc>
                <a:tc>
                  <a:txBody>
                    <a:bodyPr/>
                    <a:lstStyle/>
                    <a:p>
                      <a:pPr algn="ctr"/>
                      <a:r>
                        <a:rPr lang="en-US" sz="1100">
                          <a:latin typeface="Aptos" panose="020B0004020202020204" pitchFamily="34" charset="0"/>
                        </a:rPr>
                        <a:t>107.8</a:t>
                      </a:r>
                    </a:p>
                  </a:txBody>
                  <a:tcPr anchor="ctr"/>
                </a:tc>
                <a:tc>
                  <a:txBody>
                    <a:bodyPr/>
                    <a:lstStyle/>
                    <a:p>
                      <a:pPr algn="ctr"/>
                      <a:r>
                        <a:rPr lang="en-US" sz="1100">
                          <a:latin typeface="Aptos" panose="020B0004020202020204" pitchFamily="34" charset="0"/>
                        </a:rPr>
                        <a:t>230.95</a:t>
                      </a:r>
                    </a:p>
                  </a:txBody>
                  <a:tcPr anchor="ctr"/>
                </a:tc>
                <a:tc>
                  <a:txBody>
                    <a:bodyPr/>
                    <a:lstStyle/>
                    <a:p>
                      <a:pPr algn="ctr"/>
                      <a:r>
                        <a:rPr lang="en-US" sz="1100">
                          <a:latin typeface="Aptos" panose="020B0004020202020204" pitchFamily="34" charset="0"/>
                        </a:rPr>
                        <a:t>1</a:t>
                      </a:r>
                    </a:p>
                  </a:txBody>
                  <a:tcPr anchor="ctr"/>
                </a:tc>
                <a:tc>
                  <a:txBody>
                    <a:bodyPr/>
                    <a:lstStyle/>
                    <a:p>
                      <a:pPr algn="ctr"/>
                      <a:r>
                        <a:rPr lang="en-US" sz="1100">
                          <a:latin typeface="Aptos" panose="020B0004020202020204" pitchFamily="34" charset="0"/>
                        </a:rPr>
                        <a:t>Month-to-Month</a:t>
                      </a:r>
                    </a:p>
                  </a:txBody>
                  <a:tcPr anchor="ctr"/>
                </a:tc>
                <a:tc>
                  <a:txBody>
                    <a:bodyPr/>
                    <a:lstStyle/>
                    <a:p>
                      <a:pPr algn="ctr"/>
                      <a:r>
                        <a:rPr lang="en-US" sz="1100">
                          <a:latin typeface="Aptos" panose="020B0004020202020204" pitchFamily="34" charset="0"/>
                        </a:rPr>
                        <a:t>Debit Card</a:t>
                      </a:r>
                    </a:p>
                  </a:txBody>
                  <a:tcPr anchor="ctr"/>
                </a:tc>
                <a:tc>
                  <a:txBody>
                    <a:bodyPr/>
                    <a:lstStyle/>
                    <a:p>
                      <a:pPr algn="ctr"/>
                      <a:r>
                        <a:rPr lang="en-US" sz="1100">
                          <a:latin typeface="Aptos" panose="020B0004020202020204" pitchFamily="34" charset="0"/>
                        </a:rPr>
                        <a:t>1</a:t>
                      </a:r>
                    </a:p>
                  </a:txBody>
                  <a:tcPr anchor="ctr"/>
                </a:tc>
                <a:extLst>
                  <a:ext uri="{0D108BD9-81ED-4DB2-BD59-A6C34878D82A}">
                    <a16:rowId xmlns:a16="http://schemas.microsoft.com/office/drawing/2014/main" val="3517296463"/>
                  </a:ext>
                </a:extLst>
              </a:tr>
              <a:tr h="370840">
                <a:tc>
                  <a:txBody>
                    <a:bodyPr/>
                    <a:lstStyle/>
                    <a:p>
                      <a:pPr algn="ctr"/>
                      <a:r>
                        <a:rPr lang="en-US" sz="1100">
                          <a:latin typeface="Aptos" panose="020B0004020202020204" pitchFamily="34" charset="0"/>
                        </a:rPr>
                        <a:t>2</a:t>
                      </a:r>
                    </a:p>
                  </a:txBody>
                  <a:tcPr anchor="ctr"/>
                </a:tc>
                <a:tc>
                  <a:txBody>
                    <a:bodyPr/>
                    <a:lstStyle/>
                    <a:p>
                      <a:pPr algn="ctr"/>
                      <a:r>
                        <a:rPr lang="en-US" sz="1100">
                          <a:latin typeface="Aptos" panose="020B0004020202020204" pitchFamily="34" charset="0"/>
                        </a:rPr>
                        <a:t>10002</a:t>
                      </a:r>
                    </a:p>
                  </a:txBody>
                  <a:tcPr anchor="ctr"/>
                </a:tc>
                <a:tc>
                  <a:txBody>
                    <a:bodyPr/>
                    <a:lstStyle/>
                    <a:p>
                      <a:pPr algn="ctr"/>
                      <a:r>
                        <a:rPr lang="en-US" sz="1100">
                          <a:latin typeface="Aptos" panose="020B0004020202020204" pitchFamily="34" charset="0"/>
                        </a:rPr>
                        <a:t>55.704</a:t>
                      </a:r>
                    </a:p>
                  </a:txBody>
                  <a:tcPr anchor="ctr"/>
                </a:tc>
                <a:tc>
                  <a:txBody>
                    <a:bodyPr/>
                    <a:lstStyle/>
                    <a:p>
                      <a:pPr algn="ctr"/>
                      <a:r>
                        <a:rPr lang="en-US" sz="1100">
                          <a:latin typeface="Aptos" panose="020B0004020202020204" pitchFamily="34" charset="0"/>
                        </a:rPr>
                        <a:t>48.45</a:t>
                      </a:r>
                    </a:p>
                  </a:txBody>
                  <a:tcPr anchor="ctr"/>
                </a:tc>
                <a:tc>
                  <a:txBody>
                    <a:bodyPr/>
                    <a:lstStyle/>
                    <a:p>
                      <a:pPr algn="ctr"/>
                      <a:r>
                        <a:rPr lang="en-US" sz="1100">
                          <a:latin typeface="Aptos" panose="020B0004020202020204" pitchFamily="34" charset="0"/>
                        </a:rPr>
                        <a:t>144.6</a:t>
                      </a:r>
                    </a:p>
                  </a:txBody>
                  <a:tcPr anchor="ctr"/>
                </a:tc>
                <a:tc>
                  <a:txBody>
                    <a:bodyPr/>
                    <a:lstStyle/>
                    <a:p>
                      <a:pPr algn="ctr"/>
                      <a:r>
                        <a:rPr lang="en-US" sz="1100">
                          <a:latin typeface="Aptos" panose="020B0004020202020204" pitchFamily="34" charset="0"/>
                        </a:rPr>
                        <a:t>398.05</a:t>
                      </a:r>
                    </a:p>
                  </a:txBody>
                  <a:tcPr anchor="ctr"/>
                </a:tc>
                <a:tc>
                  <a:txBody>
                    <a:bodyPr/>
                    <a:lstStyle/>
                    <a:p>
                      <a:pPr algn="ctr"/>
                      <a:r>
                        <a:rPr lang="en-US" sz="1100">
                          <a:latin typeface="Aptos" panose="020B0004020202020204" pitchFamily="34" charset="0"/>
                        </a:rPr>
                        <a:t>9</a:t>
                      </a:r>
                    </a:p>
                  </a:txBody>
                  <a:tcPr anchor="ctr"/>
                </a:tc>
                <a:tc>
                  <a:txBody>
                    <a:bodyPr/>
                    <a:lstStyle/>
                    <a:p>
                      <a:pPr algn="ctr"/>
                      <a:r>
                        <a:rPr lang="en-US" sz="1100">
                          <a:latin typeface="Aptos" panose="020B0004020202020204" pitchFamily="34" charset="0"/>
                        </a:rPr>
                        <a:t>One Year</a:t>
                      </a:r>
                    </a:p>
                  </a:txBody>
                  <a:tcPr anchor="ctr"/>
                </a:tc>
                <a:tc>
                  <a:txBody>
                    <a:bodyPr/>
                    <a:lstStyle/>
                    <a:p>
                      <a:pPr algn="ctr"/>
                      <a:r>
                        <a:rPr lang="en-US" sz="1100">
                          <a:latin typeface="Aptos" panose="020B0004020202020204" pitchFamily="34" charset="0"/>
                        </a:rPr>
                        <a:t>Credit Card</a:t>
                      </a:r>
                    </a:p>
                  </a:txBody>
                  <a:tcPr anchor="ctr"/>
                </a:tc>
                <a:tc>
                  <a:txBody>
                    <a:bodyPr/>
                    <a:lstStyle/>
                    <a:p>
                      <a:pPr algn="ctr"/>
                      <a:r>
                        <a:rPr lang="en-US" sz="1100">
                          <a:latin typeface="Aptos" panose="020B0004020202020204" pitchFamily="34" charset="0"/>
                        </a:rPr>
                        <a:t>1</a:t>
                      </a:r>
                    </a:p>
                  </a:txBody>
                  <a:tcPr anchor="ctr"/>
                </a:tc>
                <a:extLst>
                  <a:ext uri="{0D108BD9-81ED-4DB2-BD59-A6C34878D82A}">
                    <a16:rowId xmlns:a16="http://schemas.microsoft.com/office/drawing/2014/main" val="827871547"/>
                  </a:ext>
                </a:extLst>
              </a:tr>
              <a:tr h="370840">
                <a:tc>
                  <a:txBody>
                    <a:bodyPr/>
                    <a:lstStyle/>
                    <a:p>
                      <a:pPr algn="ctr"/>
                      <a:r>
                        <a:rPr lang="en-US" sz="1100">
                          <a:latin typeface="Aptos" panose="020B0004020202020204" pitchFamily="34" charset="0"/>
                        </a:rPr>
                        <a:t>3</a:t>
                      </a:r>
                    </a:p>
                  </a:txBody>
                  <a:tcPr anchor="ctr"/>
                </a:tc>
                <a:tc>
                  <a:txBody>
                    <a:bodyPr/>
                    <a:lstStyle/>
                    <a:p>
                      <a:pPr algn="ctr"/>
                      <a:r>
                        <a:rPr lang="en-US" sz="1100">
                          <a:latin typeface="Aptos" panose="020B0004020202020204" pitchFamily="34" charset="0"/>
                        </a:rPr>
                        <a:t>10003</a:t>
                      </a:r>
                    </a:p>
                  </a:txBody>
                  <a:tcPr anchor="ctr"/>
                </a:tc>
                <a:tc>
                  <a:txBody>
                    <a:bodyPr/>
                    <a:lstStyle/>
                    <a:p>
                      <a:pPr algn="ctr"/>
                      <a:r>
                        <a:rPr lang="en-US" sz="1100">
                          <a:latin typeface="Aptos" panose="020B0004020202020204" pitchFamily="34" charset="0"/>
                        </a:rPr>
                        <a:t>35.928</a:t>
                      </a:r>
                    </a:p>
                  </a:txBody>
                  <a:tcPr anchor="ctr"/>
                </a:tc>
                <a:tc>
                  <a:txBody>
                    <a:bodyPr/>
                    <a:lstStyle/>
                    <a:p>
                      <a:pPr algn="ctr"/>
                      <a:r>
                        <a:rPr lang="en-US" sz="1100">
                          <a:latin typeface="Aptos" panose="020B0004020202020204" pitchFamily="34" charset="0"/>
                        </a:rPr>
                        <a:t>27.08</a:t>
                      </a:r>
                    </a:p>
                  </a:txBody>
                  <a:tcPr anchor="ctr"/>
                </a:tc>
                <a:tc>
                  <a:txBody>
                    <a:bodyPr/>
                    <a:lstStyle/>
                    <a:p>
                      <a:pPr algn="ctr"/>
                      <a:r>
                        <a:rPr lang="en-US" sz="1100">
                          <a:latin typeface="Aptos" panose="020B0004020202020204" pitchFamily="34" charset="0"/>
                        </a:rPr>
                        <a:t>71.65</a:t>
                      </a:r>
                    </a:p>
                  </a:txBody>
                  <a:tcPr anchor="ctr"/>
                </a:tc>
                <a:tc>
                  <a:txBody>
                    <a:bodyPr/>
                    <a:lstStyle/>
                    <a:p>
                      <a:pPr algn="ctr"/>
                      <a:r>
                        <a:rPr lang="en-US" sz="1100">
                          <a:latin typeface="Aptos" panose="020B0004020202020204" pitchFamily="34" charset="0"/>
                        </a:rPr>
                        <a:t>131.65</a:t>
                      </a:r>
                    </a:p>
                  </a:txBody>
                  <a:tcPr anchor="ctr"/>
                </a:tc>
                <a:tc>
                  <a:txBody>
                    <a:bodyPr/>
                    <a:lstStyle/>
                    <a:p>
                      <a:pPr algn="ctr"/>
                      <a:r>
                        <a:rPr lang="en-US" sz="1100">
                          <a:latin typeface="Aptos" panose="020B0004020202020204" pitchFamily="34" charset="0"/>
                        </a:rPr>
                        <a:t>1</a:t>
                      </a:r>
                    </a:p>
                  </a:txBody>
                  <a:tcPr anchor="ctr"/>
                </a:tc>
                <a:tc>
                  <a:txBody>
                    <a:bodyPr/>
                    <a:lstStyle/>
                    <a:p>
                      <a:pPr algn="ctr"/>
                      <a:r>
                        <a:rPr lang="en-US" sz="1100">
                          <a:latin typeface="Aptos" panose="020B0004020202020204" pitchFamily="34" charset="0"/>
                        </a:rPr>
                        <a:t>Month-to-Month</a:t>
                      </a:r>
                    </a:p>
                  </a:txBody>
                  <a:tcPr anchor="ctr"/>
                </a:tc>
                <a:tc>
                  <a:txBody>
                    <a:bodyPr/>
                    <a:lstStyle/>
                    <a:p>
                      <a:pPr algn="ctr"/>
                      <a:r>
                        <a:rPr lang="en-US" sz="1100">
                          <a:latin typeface="Aptos" panose="020B0004020202020204" pitchFamily="34" charset="0"/>
                        </a:rPr>
                        <a:t>PayPal</a:t>
                      </a:r>
                    </a:p>
                  </a:txBody>
                  <a:tcPr anchor="ctr"/>
                </a:tc>
                <a:tc>
                  <a:txBody>
                    <a:bodyPr/>
                    <a:lstStyle/>
                    <a:p>
                      <a:pPr algn="ctr"/>
                      <a:r>
                        <a:rPr lang="en-US" sz="1100">
                          <a:latin typeface="Aptos" panose="020B0004020202020204" pitchFamily="34" charset="0"/>
                        </a:rPr>
                        <a:t>0</a:t>
                      </a:r>
                    </a:p>
                  </a:txBody>
                  <a:tcPr anchor="ctr"/>
                </a:tc>
                <a:extLst>
                  <a:ext uri="{0D108BD9-81ED-4DB2-BD59-A6C34878D82A}">
                    <a16:rowId xmlns:a16="http://schemas.microsoft.com/office/drawing/2014/main" val="3543222360"/>
                  </a:ext>
                </a:extLst>
              </a:tr>
            </a:tbl>
          </a:graphicData>
        </a:graphic>
      </p:graphicFrame>
      <p:graphicFrame>
        <p:nvGraphicFramePr>
          <p:cNvPr id="5" name="Table 4">
            <a:extLst>
              <a:ext uri="{FF2B5EF4-FFF2-40B4-BE49-F238E27FC236}">
                <a16:creationId xmlns:a16="http://schemas.microsoft.com/office/drawing/2014/main" id="{D126E7CF-C7B2-8AD7-21C8-EA86D875364C}"/>
              </a:ext>
            </a:extLst>
          </p:cNvPr>
          <p:cNvGraphicFramePr>
            <a:graphicFrameLocks noGrp="1"/>
          </p:cNvGraphicFramePr>
          <p:nvPr>
            <p:extLst>
              <p:ext uri="{D42A27DB-BD31-4B8C-83A1-F6EECF244321}">
                <p14:modId xmlns:p14="http://schemas.microsoft.com/office/powerpoint/2010/main" val="171847854"/>
              </p:ext>
            </p:extLst>
          </p:nvPr>
        </p:nvGraphicFramePr>
        <p:xfrm>
          <a:off x="9353973" y="2491741"/>
          <a:ext cx="2607734" cy="1874519"/>
        </p:xfrm>
        <a:graphic>
          <a:graphicData uri="http://schemas.openxmlformats.org/drawingml/2006/table">
            <a:tbl>
              <a:tblPr firstRow="1" bandRow="1">
                <a:tableStyleId>{5C22544A-7EE6-4342-B048-85BDC9FD1C3A}</a:tableStyleId>
              </a:tblPr>
              <a:tblGrid>
                <a:gridCol w="1234879">
                  <a:extLst>
                    <a:ext uri="{9D8B030D-6E8A-4147-A177-3AD203B41FA5}">
                      <a16:colId xmlns:a16="http://schemas.microsoft.com/office/drawing/2014/main" val="2481785203"/>
                    </a:ext>
                  </a:extLst>
                </a:gridCol>
                <a:gridCol w="1372855">
                  <a:extLst>
                    <a:ext uri="{9D8B030D-6E8A-4147-A177-3AD203B41FA5}">
                      <a16:colId xmlns:a16="http://schemas.microsoft.com/office/drawing/2014/main" val="2254229757"/>
                    </a:ext>
                  </a:extLst>
                </a:gridCol>
              </a:tblGrid>
              <a:tr h="631206">
                <a:tc>
                  <a:txBody>
                    <a:bodyPr/>
                    <a:lstStyle/>
                    <a:p>
                      <a:pPr algn="ctr"/>
                      <a:r>
                        <a:rPr lang="en-US" sz="1100" b="0">
                          <a:latin typeface="Aptos" panose="020B0004020202020204" pitchFamily="34" charset="0"/>
                        </a:rPr>
                        <a:t>No Churn</a:t>
                      </a:r>
                    </a:p>
                  </a:txBody>
                  <a:tcPr anchor="ctr"/>
                </a:tc>
                <a:tc>
                  <a:txBody>
                    <a:bodyPr/>
                    <a:lstStyle/>
                    <a:p>
                      <a:pPr algn="ctr"/>
                      <a:r>
                        <a:rPr lang="en-US" sz="1100" b="0">
                          <a:latin typeface="Aptos" panose="020B0004020202020204" pitchFamily="34" charset="0"/>
                        </a:rPr>
                        <a:t>Churn = 1</a:t>
                      </a:r>
                    </a:p>
                  </a:txBody>
                  <a:tcPr anchor="ctr"/>
                </a:tc>
                <a:extLst>
                  <a:ext uri="{0D108BD9-81ED-4DB2-BD59-A6C34878D82A}">
                    <a16:rowId xmlns:a16="http://schemas.microsoft.com/office/drawing/2014/main" val="893147430"/>
                  </a:ext>
                </a:extLst>
              </a:tr>
              <a:tr h="452864">
                <a:tc>
                  <a:txBody>
                    <a:bodyPr/>
                    <a:lstStyle/>
                    <a:p>
                      <a:pPr algn="ctr"/>
                      <a:r>
                        <a:rPr lang="en-US" sz="1100">
                          <a:latin typeface="Aptos" panose="020B0004020202020204" pitchFamily="34" charset="0"/>
                        </a:rPr>
                        <a:t>62%</a:t>
                      </a:r>
                    </a:p>
                  </a:txBody>
                  <a:tcPr anchor="ctr"/>
                </a:tc>
                <a:tc>
                  <a:txBody>
                    <a:bodyPr/>
                    <a:lstStyle/>
                    <a:p>
                      <a:pPr algn="ctr"/>
                      <a:r>
                        <a:rPr lang="en-US" sz="1100">
                          <a:latin typeface="Aptos" panose="020B0004020202020204" pitchFamily="34" charset="0"/>
                        </a:rPr>
                        <a:t>38%</a:t>
                      </a:r>
                    </a:p>
                  </a:txBody>
                  <a:tcPr anchor="ctr"/>
                </a:tc>
                <a:extLst>
                  <a:ext uri="{0D108BD9-81ED-4DB2-BD59-A6C34878D82A}">
                    <a16:rowId xmlns:a16="http://schemas.microsoft.com/office/drawing/2014/main" val="1540485533"/>
                  </a:ext>
                </a:extLst>
              </a:tr>
              <a:tr h="446586">
                <a:tc>
                  <a:txBody>
                    <a:bodyPr/>
                    <a:lstStyle/>
                    <a:p>
                      <a:pPr algn="ctr"/>
                      <a:r>
                        <a:rPr lang="en-US" sz="1100">
                          <a:latin typeface="Aptos" panose="020B0004020202020204" pitchFamily="34" charset="0"/>
                        </a:rPr>
                        <a:t>72%</a:t>
                      </a:r>
                    </a:p>
                  </a:txBody>
                  <a:tcPr anchor="ctr"/>
                </a:tc>
                <a:tc>
                  <a:txBody>
                    <a:bodyPr/>
                    <a:lstStyle/>
                    <a:p>
                      <a:pPr algn="ctr"/>
                      <a:r>
                        <a:rPr lang="en-US" sz="1100">
                          <a:latin typeface="Aptos" panose="020B0004020202020204" pitchFamily="34" charset="0"/>
                        </a:rPr>
                        <a:t>28%</a:t>
                      </a:r>
                    </a:p>
                  </a:txBody>
                  <a:tcPr anchor="ctr"/>
                </a:tc>
                <a:extLst>
                  <a:ext uri="{0D108BD9-81ED-4DB2-BD59-A6C34878D82A}">
                    <a16:rowId xmlns:a16="http://schemas.microsoft.com/office/drawing/2014/main" val="125560224"/>
                  </a:ext>
                </a:extLst>
              </a:tr>
              <a:tr h="343863">
                <a:tc>
                  <a:txBody>
                    <a:bodyPr/>
                    <a:lstStyle/>
                    <a:p>
                      <a:pPr algn="ctr"/>
                      <a:r>
                        <a:rPr lang="en-US" sz="1100">
                          <a:latin typeface="Aptos" panose="020B0004020202020204" pitchFamily="34" charset="0"/>
                        </a:rPr>
                        <a:t>61%</a:t>
                      </a:r>
                    </a:p>
                  </a:txBody>
                  <a:tcPr anchor="ctr"/>
                </a:tc>
                <a:tc>
                  <a:txBody>
                    <a:bodyPr/>
                    <a:lstStyle/>
                    <a:p>
                      <a:pPr algn="ctr"/>
                      <a:r>
                        <a:rPr lang="en-US" sz="1100">
                          <a:latin typeface="Aptos" panose="020B0004020202020204" pitchFamily="34" charset="0"/>
                        </a:rPr>
                        <a:t>39%</a:t>
                      </a:r>
                    </a:p>
                  </a:txBody>
                  <a:tcPr anchor="ctr"/>
                </a:tc>
                <a:extLst>
                  <a:ext uri="{0D108BD9-81ED-4DB2-BD59-A6C34878D82A}">
                    <a16:rowId xmlns:a16="http://schemas.microsoft.com/office/drawing/2014/main" val="3980908501"/>
                  </a:ext>
                </a:extLst>
              </a:tr>
            </a:tbl>
          </a:graphicData>
        </a:graphic>
      </p:graphicFrame>
    </p:spTree>
    <p:extLst>
      <p:ext uri="{BB962C8B-B14F-4D97-AF65-F5344CB8AC3E}">
        <p14:creationId xmlns:p14="http://schemas.microsoft.com/office/powerpoint/2010/main" val="3268525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032BF-29E3-97DF-DC69-B7BD995276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9F2A66-2E1C-C192-7AEB-F739F95E4EBA}"/>
              </a:ext>
            </a:extLst>
          </p:cNvPr>
          <p:cNvSpPr>
            <a:spLocks noGrp="1"/>
          </p:cNvSpPr>
          <p:nvPr>
            <p:ph type="title"/>
          </p:nvPr>
        </p:nvSpPr>
        <p:spPr>
          <a:xfrm>
            <a:off x="838200" y="515595"/>
            <a:ext cx="10515600" cy="1325563"/>
          </a:xfrm>
        </p:spPr>
        <p:txBody>
          <a:bodyPr anchor="ctr">
            <a:noAutofit/>
          </a:bodyPr>
          <a:lstStyle/>
          <a:p>
            <a:r>
              <a:rPr lang="en-US" sz="4000">
                <a:latin typeface="Times New Roman" panose="02020603050405020304" pitchFamily="18" charset="0"/>
                <a:ea typeface="Calibri" panose="020F0502020204030204" pitchFamily="34" charset="0"/>
                <a:cs typeface="Arial" panose="020B0604020202020204" pitchFamily="34" charset="0"/>
              </a:rPr>
              <a:t>Are</a:t>
            </a:r>
            <a:r>
              <a:rPr lang="en-US" sz="4000">
                <a:effectLst/>
                <a:latin typeface="Times New Roman" panose="02020603050405020304" pitchFamily="18" charset="0"/>
                <a:ea typeface="Calibri" panose="020F0502020204030204" pitchFamily="34" charset="0"/>
                <a:cs typeface="Arial" panose="020B0604020202020204" pitchFamily="34" charset="0"/>
              </a:rPr>
              <a:t> there any signs of overfitting?</a:t>
            </a:r>
            <a:endParaRPr lang="en-US" sz="9600"/>
          </a:p>
        </p:txBody>
      </p:sp>
      <p:sp>
        <p:nvSpPr>
          <p:cNvPr id="7" name="Content Placeholder 6">
            <a:extLst>
              <a:ext uri="{FF2B5EF4-FFF2-40B4-BE49-F238E27FC236}">
                <a16:creationId xmlns:a16="http://schemas.microsoft.com/office/drawing/2014/main" id="{8ED50600-3F0F-0A1D-F9D1-6408F40FCCDC}"/>
              </a:ext>
            </a:extLst>
          </p:cNvPr>
          <p:cNvSpPr>
            <a:spLocks noGrp="1"/>
          </p:cNvSpPr>
          <p:nvPr>
            <p:ph idx="1"/>
          </p:nvPr>
        </p:nvSpPr>
        <p:spPr/>
        <p:txBody>
          <a:bodyPr>
            <a:normAutofit/>
          </a:bodyPr>
          <a:lstStyle/>
          <a:p>
            <a:pPr marL="0" indent="0">
              <a:buNone/>
            </a:pPr>
            <a:r>
              <a:rPr lang="en-US" b="0" i="0">
                <a:solidFill>
                  <a:srgbClr val="374151"/>
                </a:solidFill>
                <a:effectLst/>
                <a:latin typeface="__foundersGrotesk_c3e0d2"/>
              </a:rPr>
              <a:t>While machine learning models offer powerful predictive capabilities, they come with challenges and limitations. </a:t>
            </a:r>
          </a:p>
          <a:p>
            <a:r>
              <a:rPr lang="en-US" b="1">
                <a:solidFill>
                  <a:srgbClr val="374151"/>
                </a:solidFill>
                <a:latin typeface="__foundersGrotesk_c3e0d2"/>
              </a:rPr>
              <a:t>D</a:t>
            </a:r>
            <a:r>
              <a:rPr lang="en-US" b="1" i="0">
                <a:solidFill>
                  <a:srgbClr val="374151"/>
                </a:solidFill>
                <a:effectLst/>
                <a:latin typeface="__foundersGrotesk_c3e0d2"/>
              </a:rPr>
              <a:t>ata quality </a:t>
            </a:r>
            <a:r>
              <a:rPr lang="en-US" b="0" i="0">
                <a:solidFill>
                  <a:srgbClr val="374151"/>
                </a:solidFill>
                <a:effectLst/>
                <a:latin typeface="__foundersGrotesk_c3e0d2"/>
              </a:rPr>
              <a:t>—no model can outperform the quality of its input data. </a:t>
            </a:r>
          </a:p>
          <a:p>
            <a:r>
              <a:rPr lang="en-US" b="1">
                <a:solidFill>
                  <a:srgbClr val="374151"/>
                </a:solidFill>
                <a:latin typeface="__foundersGrotesk_c3e0d2"/>
              </a:rPr>
              <a:t>O</a:t>
            </a:r>
            <a:r>
              <a:rPr lang="en-US" b="1" i="0">
                <a:solidFill>
                  <a:srgbClr val="374151"/>
                </a:solidFill>
                <a:effectLst/>
                <a:latin typeface="__foundersGrotesk_c3e0d2"/>
              </a:rPr>
              <a:t>verfitting</a:t>
            </a:r>
            <a:r>
              <a:rPr lang="en-US" b="0" i="0">
                <a:solidFill>
                  <a:srgbClr val="374151"/>
                </a:solidFill>
                <a:effectLst/>
                <a:latin typeface="__foundersGrotesk_c3e0d2"/>
              </a:rPr>
              <a:t> –  where a model performs exceptionally well on training data but struggles on new data. </a:t>
            </a:r>
          </a:p>
          <a:p>
            <a:r>
              <a:rPr lang="en-US" b="1" i="0">
                <a:solidFill>
                  <a:srgbClr val="374151"/>
                </a:solidFill>
                <a:effectLst/>
                <a:latin typeface="__foundersGrotesk_c3e0d2"/>
              </a:rPr>
              <a:t>Computational cost </a:t>
            </a:r>
            <a:r>
              <a:rPr lang="en-US" b="0" i="0">
                <a:solidFill>
                  <a:srgbClr val="374151"/>
                </a:solidFill>
                <a:effectLst/>
                <a:latin typeface="__foundersGrotesk_c3e0d2"/>
              </a:rPr>
              <a:t>–models like Random Forest require significant processing power, making them less feasible for real-time applications. </a:t>
            </a:r>
          </a:p>
          <a:p>
            <a:r>
              <a:rPr lang="en-US" b="1">
                <a:solidFill>
                  <a:srgbClr val="374151"/>
                </a:solidFill>
                <a:latin typeface="__foundersGrotesk_c3e0d2"/>
              </a:rPr>
              <a:t>H</a:t>
            </a:r>
            <a:r>
              <a:rPr lang="en-US" b="1" i="0">
                <a:solidFill>
                  <a:srgbClr val="374151"/>
                </a:solidFill>
                <a:effectLst/>
                <a:latin typeface="__foundersGrotesk_c3e0d2"/>
              </a:rPr>
              <a:t>yperparameter tuning </a:t>
            </a:r>
            <a:r>
              <a:rPr lang="en-US" b="0" i="0">
                <a:solidFill>
                  <a:srgbClr val="374151"/>
                </a:solidFill>
                <a:effectLst/>
                <a:latin typeface="__foundersGrotesk_c3e0d2"/>
              </a:rPr>
              <a:t>– finding the right balance between bias and variance. </a:t>
            </a:r>
          </a:p>
          <a:p>
            <a:r>
              <a:rPr lang="en-US" b="1" i="0">
                <a:solidFill>
                  <a:srgbClr val="374151"/>
                </a:solidFill>
                <a:effectLst/>
                <a:latin typeface="__foundersGrotesk_c3e0d2"/>
              </a:rPr>
              <a:t>Interpretability</a:t>
            </a:r>
            <a:r>
              <a:rPr lang="en-US" b="0" i="0">
                <a:solidFill>
                  <a:srgbClr val="374151"/>
                </a:solidFill>
                <a:effectLst/>
                <a:latin typeface="__foundersGrotesk_c3e0d2"/>
              </a:rPr>
              <a:t> – making it difficult to explain predictions, especially in fields requiring transparency, such as healthcare and finance.</a:t>
            </a:r>
            <a:endParaRPr lang="en-US"/>
          </a:p>
          <a:p>
            <a:endParaRPr lang="en-US"/>
          </a:p>
        </p:txBody>
      </p:sp>
    </p:spTree>
    <p:extLst>
      <p:ext uri="{BB962C8B-B14F-4D97-AF65-F5344CB8AC3E}">
        <p14:creationId xmlns:p14="http://schemas.microsoft.com/office/powerpoint/2010/main" val="2280622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0A4D3-23EC-A77A-32B8-03046D55C1E4}"/>
              </a:ext>
            </a:extLst>
          </p:cNvPr>
          <p:cNvSpPr>
            <a:spLocks noGrp="1"/>
          </p:cNvSpPr>
          <p:nvPr>
            <p:ph type="title"/>
          </p:nvPr>
        </p:nvSpPr>
        <p:spPr/>
        <p:txBody>
          <a:bodyPr>
            <a:noAutofit/>
          </a:bodyPr>
          <a:lstStyle/>
          <a:p>
            <a:r>
              <a:rPr lang="en-US" sz="2800"/>
              <a:t>Key Insights from Conditional Probability Analysis of Customer Churn:</a:t>
            </a:r>
          </a:p>
        </p:txBody>
      </p:sp>
      <p:sp>
        <p:nvSpPr>
          <p:cNvPr id="3" name="TextBox 2">
            <a:extLst>
              <a:ext uri="{FF2B5EF4-FFF2-40B4-BE49-F238E27FC236}">
                <a16:creationId xmlns:a16="http://schemas.microsoft.com/office/drawing/2014/main" id="{A9255120-7FE6-6DBA-C21E-B7BF92E018F9}"/>
              </a:ext>
            </a:extLst>
          </p:cNvPr>
          <p:cNvSpPr txBox="1"/>
          <p:nvPr/>
        </p:nvSpPr>
        <p:spPr>
          <a:xfrm>
            <a:off x="1381728" y="2253011"/>
            <a:ext cx="9428544" cy="3046988"/>
          </a:xfrm>
          <a:prstGeom prst="rect">
            <a:avLst/>
          </a:prstGeom>
          <a:noFill/>
        </p:spPr>
        <p:txBody>
          <a:bodyPr wrap="square" rtlCol="0">
            <a:spAutoFit/>
          </a:bodyPr>
          <a:lstStyle/>
          <a:p>
            <a:r>
              <a:rPr lang="en-US" sz="1600" b="1">
                <a:latin typeface="Aptos" panose="020B0004020202020204" pitchFamily="34" charset="0"/>
              </a:rPr>
              <a:t>Churn Risk Factors:</a:t>
            </a:r>
          </a:p>
          <a:p>
            <a:endParaRPr lang="en-US" sz="1600">
              <a:latin typeface="Aptos" panose="020B0004020202020204" pitchFamily="34" charset="0"/>
            </a:endParaRPr>
          </a:p>
          <a:p>
            <a:pPr marL="285750" indent="-285750">
              <a:buFont typeface="Arial" panose="020B0604020202020204" pitchFamily="34" charset="0"/>
              <a:buChar char="•"/>
            </a:pPr>
            <a:r>
              <a:rPr lang="en-US" sz="1600">
                <a:latin typeface="Aptos" panose="020B0004020202020204" pitchFamily="34" charset="0"/>
              </a:rPr>
              <a:t>Customers with </a:t>
            </a:r>
            <a:r>
              <a:rPr lang="en-US" sz="1600" b="1">
                <a:latin typeface="Aptos" panose="020B0004020202020204" pitchFamily="34" charset="0"/>
              </a:rPr>
              <a:t>high monthly bills ($90+)</a:t>
            </a:r>
            <a:r>
              <a:rPr lang="en-US" sz="1600">
                <a:latin typeface="Aptos" panose="020B0004020202020204" pitchFamily="34" charset="0"/>
              </a:rPr>
              <a:t>, </a:t>
            </a:r>
            <a:r>
              <a:rPr lang="en-US" sz="1600" b="1">
                <a:latin typeface="Aptos" panose="020B0004020202020204" pitchFamily="34" charset="0"/>
              </a:rPr>
              <a:t>heavy data usage (300GB+)</a:t>
            </a:r>
            <a:r>
              <a:rPr lang="en-US" sz="1600">
                <a:latin typeface="Aptos" panose="020B0004020202020204" pitchFamily="34" charset="0"/>
              </a:rPr>
              <a:t>, </a:t>
            </a:r>
          </a:p>
          <a:p>
            <a:r>
              <a:rPr lang="en-US" sz="1600">
                <a:latin typeface="Aptos" panose="020B0004020202020204" pitchFamily="34" charset="0"/>
              </a:rPr>
              <a:t>        or </a:t>
            </a:r>
            <a:r>
              <a:rPr lang="en-US" sz="1600" b="1">
                <a:latin typeface="Aptos" panose="020B0004020202020204" pitchFamily="34" charset="0"/>
              </a:rPr>
              <a:t>multiple support calls (5+ calls)</a:t>
            </a:r>
            <a:r>
              <a:rPr lang="en-US" sz="1600">
                <a:latin typeface="Aptos" panose="020B0004020202020204" pitchFamily="34" charset="0"/>
              </a:rPr>
              <a:t> → (~20%)</a:t>
            </a:r>
          </a:p>
          <a:p>
            <a:endParaRPr lang="en-US" sz="1600">
              <a:latin typeface="Aptos" panose="020B0004020202020204" pitchFamily="34" charset="0"/>
            </a:endParaRPr>
          </a:p>
          <a:p>
            <a:pPr marL="285750" indent="-285750">
              <a:buFont typeface="Arial" panose="020B0604020202020204" pitchFamily="34" charset="0"/>
              <a:buChar char="•"/>
            </a:pPr>
            <a:r>
              <a:rPr lang="en-US" sz="1600">
                <a:latin typeface="Aptos" panose="020B0004020202020204" pitchFamily="34" charset="0"/>
              </a:rPr>
              <a:t>Month-to-Month contract customers (especially heavy users) are at </a:t>
            </a:r>
            <a:r>
              <a:rPr lang="en-US" sz="1600" b="1">
                <a:latin typeface="Aptos" panose="020B0004020202020204" pitchFamily="34" charset="0"/>
              </a:rPr>
              <a:t>higher churn risk (33%)</a:t>
            </a:r>
          </a:p>
          <a:p>
            <a:endParaRPr lang="en-US" sz="1600">
              <a:latin typeface="Aptos" panose="020B0004020202020204" pitchFamily="34" charset="0"/>
            </a:endParaRPr>
          </a:p>
          <a:p>
            <a:pPr marL="285750" indent="-285750">
              <a:buFont typeface="Arial" panose="020B0604020202020204" pitchFamily="34" charset="0"/>
              <a:buChar char="•"/>
            </a:pPr>
            <a:r>
              <a:rPr lang="en-US" sz="1600">
                <a:latin typeface="Aptos" panose="020B0004020202020204" pitchFamily="34" charset="0"/>
              </a:rPr>
              <a:t>Customers with </a:t>
            </a:r>
            <a:r>
              <a:rPr lang="en-US" sz="1600" b="1">
                <a:latin typeface="Aptos" panose="020B0004020202020204" pitchFamily="34" charset="0"/>
              </a:rPr>
              <a:t>long-term contracts (2+ years, 36+ months)</a:t>
            </a:r>
            <a:r>
              <a:rPr lang="en-US" sz="1600">
                <a:latin typeface="Aptos" panose="020B0004020202020204" pitchFamily="34" charset="0"/>
              </a:rPr>
              <a:t> have slightly lower churn (~21%)</a:t>
            </a:r>
          </a:p>
          <a:p>
            <a:endParaRPr lang="en-US" sz="1600">
              <a:latin typeface="Aptos" panose="020B0004020202020204" pitchFamily="34" charset="0"/>
            </a:endParaRPr>
          </a:p>
          <a:p>
            <a:pPr marL="285750" indent="-285750">
              <a:buFont typeface="Arial" panose="020B0604020202020204" pitchFamily="34" charset="0"/>
              <a:buChar char="•"/>
            </a:pPr>
            <a:r>
              <a:rPr lang="en-US" sz="1600" b="1">
                <a:latin typeface="Aptos" panose="020B0004020202020204" pitchFamily="34" charset="0"/>
              </a:rPr>
              <a:t>Older customers (60+) with low usage (&lt;100GB)</a:t>
            </a:r>
            <a:r>
              <a:rPr lang="en-US" sz="1600">
                <a:latin typeface="Aptos" panose="020B0004020202020204" pitchFamily="34" charset="0"/>
              </a:rPr>
              <a:t> have the lowest churn probability (~18%)</a:t>
            </a:r>
          </a:p>
          <a:p>
            <a:pPr marL="285750" indent="-285750">
              <a:buFont typeface="Arial" panose="020B0604020202020204" pitchFamily="34" charset="0"/>
              <a:buChar char="•"/>
            </a:pPr>
            <a:endParaRPr lang="en-US" sz="1600">
              <a:latin typeface="Aptos" panose="020B0004020202020204" pitchFamily="34" charset="0"/>
            </a:endParaRPr>
          </a:p>
          <a:p>
            <a:endParaRPr lang="en-US" sz="1600">
              <a:latin typeface="Aptos" panose="020B0004020202020204" pitchFamily="34" charset="0"/>
            </a:endParaRPr>
          </a:p>
        </p:txBody>
      </p:sp>
    </p:spTree>
    <p:extLst>
      <p:ext uri="{BB962C8B-B14F-4D97-AF65-F5344CB8AC3E}">
        <p14:creationId xmlns:p14="http://schemas.microsoft.com/office/powerpoint/2010/main" val="3520169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44D03E-6208-9B6E-4D42-8F8E277378F7}"/>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D8A8D11-DB51-43C0-8618-65C820DB4B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DC80A8F-1814-92AD-7ADA-480A78C11A77}"/>
              </a:ext>
            </a:extLst>
          </p:cNvPr>
          <p:cNvSpPr txBox="1"/>
          <p:nvPr/>
        </p:nvSpPr>
        <p:spPr>
          <a:xfrm>
            <a:off x="838201" y="659527"/>
            <a:ext cx="4638567" cy="3390880"/>
          </a:xfrm>
          <a:prstGeom prst="rect">
            <a:avLst/>
          </a:prstGeom>
        </p:spPr>
        <p:txBody>
          <a:bodyPr vert="horz" lIns="91440" tIns="45720" rIns="91440" bIns="45720" rtlCol="0" anchor="t">
            <a:normAutofit/>
          </a:bodyPr>
          <a:lstStyle/>
          <a:p>
            <a:pPr>
              <a:spcBef>
                <a:spcPct val="0"/>
              </a:spcBef>
              <a:spcAft>
                <a:spcPts val="600"/>
              </a:spcAft>
            </a:pPr>
            <a:r>
              <a:rPr lang="en-US" sz="6600" b="1">
                <a:gradFill>
                  <a:gsLst>
                    <a:gs pos="100000">
                      <a:schemeClr val="tx2"/>
                    </a:gs>
                    <a:gs pos="0">
                      <a:schemeClr val="accent1"/>
                    </a:gs>
                  </a:gsLst>
                  <a:lin ang="0" scaled="1"/>
                </a:gradFill>
                <a:latin typeface="Aharoni" panose="02010803020104030203" pitchFamily="2" charset="-79"/>
                <a:cs typeface="Angsana New" panose="02020603050405020304" pitchFamily="18" charset="-34"/>
              </a:rPr>
              <a:t>Regression Analysis:</a:t>
            </a:r>
          </a:p>
        </p:txBody>
      </p:sp>
      <p:pic>
        <p:nvPicPr>
          <p:cNvPr id="10" name="Graphic 9" descr="Statistics">
            <a:extLst>
              <a:ext uri="{FF2B5EF4-FFF2-40B4-BE49-F238E27FC236}">
                <a16:creationId xmlns:a16="http://schemas.microsoft.com/office/drawing/2014/main" id="{BCD20B42-DD7F-718D-F9A4-261D92759A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1" y="682617"/>
            <a:ext cx="5492766" cy="5492766"/>
          </a:xfrm>
          <a:prstGeom prst="rect">
            <a:avLst/>
          </a:prstGeom>
        </p:spPr>
      </p:pic>
    </p:spTree>
    <p:extLst>
      <p:ext uri="{BB962C8B-B14F-4D97-AF65-F5344CB8AC3E}">
        <p14:creationId xmlns:p14="http://schemas.microsoft.com/office/powerpoint/2010/main" val="156400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94072-4E1D-4040-58E5-B0CDD4948F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F95521-392B-EFFF-038F-75644B274810}"/>
              </a:ext>
            </a:extLst>
          </p:cNvPr>
          <p:cNvSpPr txBox="1"/>
          <p:nvPr/>
        </p:nvSpPr>
        <p:spPr>
          <a:xfrm>
            <a:off x="560614" y="489857"/>
            <a:ext cx="6411686" cy="830997"/>
          </a:xfrm>
          <a:prstGeom prst="rect">
            <a:avLst/>
          </a:prstGeom>
          <a:noFill/>
        </p:spPr>
        <p:txBody>
          <a:bodyPr wrap="square" rtlCol="0">
            <a:spAutoFit/>
          </a:bodyPr>
          <a:lstStyle/>
          <a:p>
            <a:r>
              <a:rPr lang="en-US" sz="2800" b="1"/>
              <a:t>About Regression Dataset</a:t>
            </a:r>
          </a:p>
          <a:p>
            <a:r>
              <a:rPr lang="en-US" sz="2000"/>
              <a:t>House Rent Prediction Dataset:2</a:t>
            </a:r>
            <a:endParaRPr lang="en-US" sz="2000" b="1"/>
          </a:p>
        </p:txBody>
      </p:sp>
      <p:graphicFrame>
        <p:nvGraphicFramePr>
          <p:cNvPr id="5" name="TextBox 1">
            <a:extLst>
              <a:ext uri="{FF2B5EF4-FFF2-40B4-BE49-F238E27FC236}">
                <a16:creationId xmlns:a16="http://schemas.microsoft.com/office/drawing/2014/main" id="{8FFBAAEA-B8A9-6AE0-CFE7-55090AA88A0C}"/>
              </a:ext>
            </a:extLst>
          </p:cNvPr>
          <p:cNvGraphicFramePr/>
          <p:nvPr>
            <p:extLst>
              <p:ext uri="{D42A27DB-BD31-4B8C-83A1-F6EECF244321}">
                <p14:modId xmlns:p14="http://schemas.microsoft.com/office/powerpoint/2010/main" val="3670599052"/>
              </p:ext>
            </p:extLst>
          </p:nvPr>
        </p:nvGraphicFramePr>
        <p:xfrm>
          <a:off x="560614" y="1458685"/>
          <a:ext cx="11070772"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4412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3B19B0-4E5B-C6D8-58F6-34EF2593B5C9}"/>
              </a:ext>
            </a:extLst>
          </p:cNvPr>
          <p:cNvSpPr>
            <a:spLocks noGrp="1" noRot="1" noMove="1" noResize="1" noEditPoints="1" noAdjustHandles="1" noChangeArrowheads="1" noChangeShapeType="1"/>
          </p:cNvSpPr>
          <p:nvPr>
            <p:ph type="title"/>
          </p:nvPr>
        </p:nvSpPr>
        <p:spPr>
          <a:xfrm>
            <a:off x="838200" y="596644"/>
            <a:ext cx="6319746" cy="1962406"/>
          </a:xfrm>
        </p:spPr>
        <p:txBody>
          <a:bodyPr vert="horz" lIns="91440" tIns="45720" rIns="91440" bIns="45720" rtlCol="0" anchor="ctr">
            <a:normAutofit/>
          </a:bodyPr>
          <a:lstStyle/>
          <a:p>
            <a:pPr>
              <a:lnSpc>
                <a:spcPct val="90000"/>
              </a:lnSpc>
            </a:pPr>
            <a:r>
              <a:rPr lang="en-US" sz="6600"/>
              <a:t>Independent variables:</a:t>
            </a:r>
          </a:p>
        </p:txBody>
      </p:sp>
      <p:graphicFrame>
        <p:nvGraphicFramePr>
          <p:cNvPr id="3" name="Table 2">
            <a:extLst>
              <a:ext uri="{FF2B5EF4-FFF2-40B4-BE49-F238E27FC236}">
                <a16:creationId xmlns:a16="http://schemas.microsoft.com/office/drawing/2014/main" id="{669C3D1C-7A5A-556A-D299-E7DD97181ACA}"/>
              </a:ext>
            </a:extLst>
          </p:cNvPr>
          <p:cNvGraphicFramePr>
            <a:graphicFrameLocks noGrp="1" noDrilldown="1" noMove="1" noResize="1"/>
          </p:cNvGraphicFramePr>
          <p:nvPr>
            <p:extLst>
              <p:ext uri="{D42A27DB-BD31-4B8C-83A1-F6EECF244321}">
                <p14:modId xmlns:p14="http://schemas.microsoft.com/office/powerpoint/2010/main" val="362579882"/>
              </p:ext>
            </p:extLst>
          </p:nvPr>
        </p:nvGraphicFramePr>
        <p:xfrm>
          <a:off x="838200" y="3155694"/>
          <a:ext cx="10740401" cy="2528661"/>
        </p:xfrm>
        <a:graphic>
          <a:graphicData uri="http://schemas.openxmlformats.org/drawingml/2006/table">
            <a:tbl>
              <a:tblPr firstRow="1" bandRow="1">
                <a:tableStyleId>{5C22544A-7EE6-4342-B048-85BDC9FD1C3A}</a:tableStyleId>
              </a:tblPr>
              <a:tblGrid>
                <a:gridCol w="454344">
                  <a:extLst>
                    <a:ext uri="{9D8B030D-6E8A-4147-A177-3AD203B41FA5}">
                      <a16:colId xmlns:a16="http://schemas.microsoft.com/office/drawing/2014/main" val="1063767585"/>
                    </a:ext>
                  </a:extLst>
                </a:gridCol>
                <a:gridCol w="578374">
                  <a:extLst>
                    <a:ext uri="{9D8B030D-6E8A-4147-A177-3AD203B41FA5}">
                      <a16:colId xmlns:a16="http://schemas.microsoft.com/office/drawing/2014/main" val="4025807579"/>
                    </a:ext>
                  </a:extLst>
                </a:gridCol>
                <a:gridCol w="846019">
                  <a:extLst>
                    <a:ext uri="{9D8B030D-6E8A-4147-A177-3AD203B41FA5}">
                      <a16:colId xmlns:a16="http://schemas.microsoft.com/office/drawing/2014/main" val="2870199285"/>
                    </a:ext>
                  </a:extLst>
                </a:gridCol>
                <a:gridCol w="939043">
                  <a:extLst>
                    <a:ext uri="{9D8B030D-6E8A-4147-A177-3AD203B41FA5}">
                      <a16:colId xmlns:a16="http://schemas.microsoft.com/office/drawing/2014/main" val="715837313"/>
                    </a:ext>
                  </a:extLst>
                </a:gridCol>
                <a:gridCol w="891715">
                  <a:extLst>
                    <a:ext uri="{9D8B030D-6E8A-4147-A177-3AD203B41FA5}">
                      <a16:colId xmlns:a16="http://schemas.microsoft.com/office/drawing/2014/main" val="1448344842"/>
                    </a:ext>
                  </a:extLst>
                </a:gridCol>
                <a:gridCol w="762789">
                  <a:extLst>
                    <a:ext uri="{9D8B030D-6E8A-4147-A177-3AD203B41FA5}">
                      <a16:colId xmlns:a16="http://schemas.microsoft.com/office/drawing/2014/main" val="2167062803"/>
                    </a:ext>
                  </a:extLst>
                </a:gridCol>
                <a:gridCol w="898243">
                  <a:extLst>
                    <a:ext uri="{9D8B030D-6E8A-4147-A177-3AD203B41FA5}">
                      <a16:colId xmlns:a16="http://schemas.microsoft.com/office/drawing/2014/main" val="2066091142"/>
                    </a:ext>
                  </a:extLst>
                </a:gridCol>
                <a:gridCol w="898243">
                  <a:extLst>
                    <a:ext uri="{9D8B030D-6E8A-4147-A177-3AD203B41FA5}">
                      <a16:colId xmlns:a16="http://schemas.microsoft.com/office/drawing/2014/main" val="261645671"/>
                    </a:ext>
                  </a:extLst>
                </a:gridCol>
                <a:gridCol w="898243">
                  <a:extLst>
                    <a:ext uri="{9D8B030D-6E8A-4147-A177-3AD203B41FA5}">
                      <a16:colId xmlns:a16="http://schemas.microsoft.com/office/drawing/2014/main" val="1932226090"/>
                    </a:ext>
                  </a:extLst>
                </a:gridCol>
                <a:gridCol w="898243">
                  <a:extLst>
                    <a:ext uri="{9D8B030D-6E8A-4147-A177-3AD203B41FA5}">
                      <a16:colId xmlns:a16="http://schemas.microsoft.com/office/drawing/2014/main" val="2979904603"/>
                    </a:ext>
                  </a:extLst>
                </a:gridCol>
                <a:gridCol w="970050">
                  <a:extLst>
                    <a:ext uri="{9D8B030D-6E8A-4147-A177-3AD203B41FA5}">
                      <a16:colId xmlns:a16="http://schemas.microsoft.com/office/drawing/2014/main" val="1044590098"/>
                    </a:ext>
                  </a:extLst>
                </a:gridCol>
                <a:gridCol w="806852">
                  <a:extLst>
                    <a:ext uri="{9D8B030D-6E8A-4147-A177-3AD203B41FA5}">
                      <a16:colId xmlns:a16="http://schemas.microsoft.com/office/drawing/2014/main" val="2041641922"/>
                    </a:ext>
                  </a:extLst>
                </a:gridCol>
                <a:gridCol w="898243">
                  <a:extLst>
                    <a:ext uri="{9D8B030D-6E8A-4147-A177-3AD203B41FA5}">
                      <a16:colId xmlns:a16="http://schemas.microsoft.com/office/drawing/2014/main" val="3686130456"/>
                    </a:ext>
                  </a:extLst>
                </a:gridCol>
              </a:tblGrid>
              <a:tr h="460611">
                <a:tc>
                  <a:txBody>
                    <a:bodyPr/>
                    <a:lstStyle/>
                    <a:p>
                      <a:endParaRPr lang="en-US" sz="1100" b="1"/>
                    </a:p>
                  </a:txBody>
                  <a:tcPr marL="94002" marR="94002" marT="47001" marB="47001"/>
                </a:tc>
                <a:tc>
                  <a:txBody>
                    <a:bodyPr/>
                    <a:lstStyle/>
                    <a:p>
                      <a:r>
                        <a:rPr lang="en-US" sz="1100" b="1"/>
                        <a:t>BHK</a:t>
                      </a:r>
                    </a:p>
                  </a:txBody>
                  <a:tcPr marL="94002" marR="94002" marT="47001" marB="47001"/>
                </a:tc>
                <a:tc>
                  <a:txBody>
                    <a:bodyPr/>
                    <a:lstStyle/>
                    <a:p>
                      <a:r>
                        <a:rPr lang="en-US" sz="1100" b="1"/>
                        <a:t>Size</a:t>
                      </a:r>
                    </a:p>
                  </a:txBody>
                  <a:tcPr marL="94002" marR="94002" marT="47001" marB="47001"/>
                </a:tc>
                <a:tc>
                  <a:txBody>
                    <a:bodyPr/>
                    <a:lstStyle/>
                    <a:p>
                      <a:r>
                        <a:rPr lang="en-US" sz="1100" b="1"/>
                        <a:t>Furnishing status</a:t>
                      </a:r>
                    </a:p>
                  </a:txBody>
                  <a:tcPr marL="94002" marR="94002" marT="47001" marB="47001"/>
                </a:tc>
                <a:tc>
                  <a:txBody>
                    <a:bodyPr/>
                    <a:lstStyle/>
                    <a:p>
                      <a:r>
                        <a:rPr lang="en-US" sz="1100" b="1"/>
                        <a:t>Bathroom</a:t>
                      </a:r>
                    </a:p>
                  </a:txBody>
                  <a:tcPr marL="94002" marR="94002" marT="47001" marB="47001"/>
                </a:tc>
                <a:tc>
                  <a:txBody>
                    <a:bodyPr/>
                    <a:lstStyle/>
                    <a:p>
                      <a:r>
                        <a:rPr lang="en-US" sz="1100" b="1"/>
                        <a:t>Floor number</a:t>
                      </a:r>
                    </a:p>
                  </a:txBody>
                  <a:tcPr marL="94002" marR="94002" marT="47001" marB="47001"/>
                </a:tc>
                <a:tc>
                  <a:txBody>
                    <a:bodyPr/>
                    <a:lstStyle/>
                    <a:p>
                      <a:r>
                        <a:rPr lang="en-US" sz="1100" b="1"/>
                        <a:t>Carpet Area</a:t>
                      </a:r>
                    </a:p>
                  </a:txBody>
                  <a:tcPr marL="94002" marR="94002" marT="47001" marB="47001"/>
                </a:tc>
                <a:tc>
                  <a:txBody>
                    <a:bodyPr/>
                    <a:lstStyle/>
                    <a:p>
                      <a:r>
                        <a:rPr lang="en-US" sz="1100" b="1"/>
                        <a:t>Super Area</a:t>
                      </a:r>
                    </a:p>
                  </a:txBody>
                  <a:tcPr marL="94002" marR="94002" marT="47001" marB="47001"/>
                </a:tc>
                <a:tc>
                  <a:txBody>
                    <a:bodyPr/>
                    <a:lstStyle/>
                    <a:p>
                      <a:r>
                        <a:rPr lang="en-US" sz="1100" b="1"/>
                        <a:t>Chennai</a:t>
                      </a:r>
                    </a:p>
                  </a:txBody>
                  <a:tcPr marL="94002" marR="94002" marT="47001" marB="47001"/>
                </a:tc>
                <a:tc>
                  <a:txBody>
                    <a:bodyPr/>
                    <a:lstStyle/>
                    <a:p>
                      <a:r>
                        <a:rPr lang="en-US" sz="1100" b="1"/>
                        <a:t>Delhi</a:t>
                      </a:r>
                    </a:p>
                  </a:txBody>
                  <a:tcPr marL="94002" marR="94002" marT="47001" marB="47001"/>
                </a:tc>
                <a:tc>
                  <a:txBody>
                    <a:bodyPr/>
                    <a:lstStyle/>
                    <a:p>
                      <a:r>
                        <a:rPr lang="en-US" sz="1100" b="1"/>
                        <a:t>Hyderabad</a:t>
                      </a:r>
                    </a:p>
                  </a:txBody>
                  <a:tcPr marL="94002" marR="94002" marT="47001" marB="47001"/>
                </a:tc>
                <a:tc>
                  <a:txBody>
                    <a:bodyPr/>
                    <a:lstStyle/>
                    <a:p>
                      <a:r>
                        <a:rPr lang="en-US" sz="1100" b="1"/>
                        <a:t>Kolkata</a:t>
                      </a:r>
                    </a:p>
                  </a:txBody>
                  <a:tcPr marL="94002" marR="94002" marT="47001" marB="47001"/>
                </a:tc>
                <a:tc>
                  <a:txBody>
                    <a:bodyPr/>
                    <a:lstStyle/>
                    <a:p>
                      <a:r>
                        <a:rPr lang="en-US" sz="1100" b="1"/>
                        <a:t>Mumbai</a:t>
                      </a:r>
                    </a:p>
                  </a:txBody>
                  <a:tcPr marL="94002" marR="94002" marT="47001" marB="47001"/>
                </a:tc>
                <a:extLst>
                  <a:ext uri="{0D108BD9-81ED-4DB2-BD59-A6C34878D82A}">
                    <a16:rowId xmlns:a16="http://schemas.microsoft.com/office/drawing/2014/main" val="1594863572"/>
                  </a:ext>
                </a:extLst>
              </a:tr>
              <a:tr h="413610">
                <a:tc>
                  <a:txBody>
                    <a:bodyPr/>
                    <a:lstStyle/>
                    <a:p>
                      <a:r>
                        <a:rPr lang="en-US" sz="1200"/>
                        <a:t>0</a:t>
                      </a:r>
                    </a:p>
                  </a:txBody>
                  <a:tcPr marL="94002" marR="94002" marT="47001" marB="47001"/>
                </a:tc>
                <a:tc>
                  <a:txBody>
                    <a:bodyPr/>
                    <a:lstStyle/>
                    <a:p>
                      <a:r>
                        <a:rPr lang="en-US" sz="1200"/>
                        <a:t>2</a:t>
                      </a:r>
                    </a:p>
                  </a:txBody>
                  <a:tcPr marL="94002" marR="94002" marT="47001" marB="47001"/>
                </a:tc>
                <a:tc>
                  <a:txBody>
                    <a:bodyPr/>
                    <a:lstStyle/>
                    <a:p>
                      <a:r>
                        <a:rPr lang="en-US" sz="1200"/>
                        <a:t>1100</a:t>
                      </a:r>
                    </a:p>
                  </a:txBody>
                  <a:tcPr marL="94002" marR="94002" marT="47001" marB="47001"/>
                </a:tc>
                <a:tc>
                  <a:txBody>
                    <a:bodyPr/>
                    <a:lstStyle/>
                    <a:p>
                      <a:r>
                        <a:rPr lang="en-US" sz="1200"/>
                        <a:t>0</a:t>
                      </a:r>
                    </a:p>
                  </a:txBody>
                  <a:tcPr marL="94002" marR="94002" marT="47001" marB="47001"/>
                </a:tc>
                <a:tc>
                  <a:txBody>
                    <a:bodyPr/>
                    <a:lstStyle/>
                    <a:p>
                      <a:r>
                        <a:rPr lang="en-US" sz="1200"/>
                        <a:t>2</a:t>
                      </a:r>
                    </a:p>
                  </a:txBody>
                  <a:tcPr marL="94002" marR="94002" marT="47001" marB="47001"/>
                </a:tc>
                <a:tc>
                  <a:txBody>
                    <a:bodyPr/>
                    <a:lstStyle/>
                    <a:p>
                      <a:r>
                        <a:rPr lang="en-US" sz="1200"/>
                        <a:t>0</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extLst>
                  <a:ext uri="{0D108BD9-81ED-4DB2-BD59-A6C34878D82A}">
                    <a16:rowId xmlns:a16="http://schemas.microsoft.com/office/drawing/2014/main" val="3044758315"/>
                  </a:ext>
                </a:extLst>
              </a:tr>
              <a:tr h="413610">
                <a:tc>
                  <a:txBody>
                    <a:bodyPr/>
                    <a:lstStyle/>
                    <a:p>
                      <a:r>
                        <a:rPr lang="en-US" sz="1200"/>
                        <a:t>1</a:t>
                      </a:r>
                    </a:p>
                  </a:txBody>
                  <a:tcPr marL="94002" marR="94002" marT="47001" marB="47001"/>
                </a:tc>
                <a:tc>
                  <a:txBody>
                    <a:bodyPr/>
                    <a:lstStyle/>
                    <a:p>
                      <a:r>
                        <a:rPr lang="en-US" sz="1200"/>
                        <a:t>2</a:t>
                      </a:r>
                    </a:p>
                  </a:txBody>
                  <a:tcPr marL="94002" marR="94002" marT="47001" marB="47001"/>
                </a:tc>
                <a:tc>
                  <a:txBody>
                    <a:bodyPr/>
                    <a:lstStyle/>
                    <a:p>
                      <a:r>
                        <a:rPr lang="en-US" sz="1200"/>
                        <a:t>800</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extLst>
                  <a:ext uri="{0D108BD9-81ED-4DB2-BD59-A6C34878D82A}">
                    <a16:rowId xmlns:a16="http://schemas.microsoft.com/office/drawing/2014/main" val="1955489714"/>
                  </a:ext>
                </a:extLst>
              </a:tr>
              <a:tr h="413610">
                <a:tc>
                  <a:txBody>
                    <a:bodyPr/>
                    <a:lstStyle/>
                    <a:p>
                      <a:r>
                        <a:rPr lang="en-US" sz="1200"/>
                        <a:t>2</a:t>
                      </a:r>
                    </a:p>
                  </a:txBody>
                  <a:tcPr marL="94002" marR="94002" marT="47001" marB="47001"/>
                </a:tc>
                <a:tc>
                  <a:txBody>
                    <a:bodyPr/>
                    <a:lstStyle/>
                    <a:p>
                      <a:r>
                        <a:rPr lang="en-US" sz="1200"/>
                        <a:t>2</a:t>
                      </a:r>
                    </a:p>
                  </a:txBody>
                  <a:tcPr marL="94002" marR="94002" marT="47001" marB="47001"/>
                </a:tc>
                <a:tc>
                  <a:txBody>
                    <a:bodyPr/>
                    <a:lstStyle/>
                    <a:p>
                      <a:r>
                        <a:rPr lang="en-US" sz="1200"/>
                        <a:t>1000</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extLst>
                  <a:ext uri="{0D108BD9-81ED-4DB2-BD59-A6C34878D82A}">
                    <a16:rowId xmlns:a16="http://schemas.microsoft.com/office/drawing/2014/main" val="1930979055"/>
                  </a:ext>
                </a:extLst>
              </a:tr>
              <a:tr h="413610">
                <a:tc>
                  <a:txBody>
                    <a:bodyPr/>
                    <a:lstStyle/>
                    <a:p>
                      <a:r>
                        <a:rPr lang="en-US" sz="1200"/>
                        <a:t>3</a:t>
                      </a:r>
                    </a:p>
                  </a:txBody>
                  <a:tcPr marL="94002" marR="94002" marT="47001" marB="47001"/>
                </a:tc>
                <a:tc>
                  <a:txBody>
                    <a:bodyPr/>
                    <a:lstStyle/>
                    <a:p>
                      <a:r>
                        <a:rPr lang="en-US" sz="1200"/>
                        <a:t>2</a:t>
                      </a:r>
                    </a:p>
                  </a:txBody>
                  <a:tcPr marL="94002" marR="94002" marT="47001" marB="47001"/>
                </a:tc>
                <a:tc>
                  <a:txBody>
                    <a:bodyPr/>
                    <a:lstStyle/>
                    <a:p>
                      <a:r>
                        <a:rPr lang="en-US" sz="1200"/>
                        <a:t>800</a:t>
                      </a:r>
                    </a:p>
                  </a:txBody>
                  <a:tcPr marL="94002" marR="94002" marT="47001" marB="47001"/>
                </a:tc>
                <a:tc>
                  <a:txBody>
                    <a:bodyPr/>
                    <a:lstStyle/>
                    <a:p>
                      <a:r>
                        <a:rPr lang="en-US" sz="1200"/>
                        <a:t>0</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extLst>
                  <a:ext uri="{0D108BD9-81ED-4DB2-BD59-A6C34878D82A}">
                    <a16:rowId xmlns:a16="http://schemas.microsoft.com/office/drawing/2014/main" val="2216147668"/>
                  </a:ext>
                </a:extLst>
              </a:tr>
              <a:tr h="413610">
                <a:tc>
                  <a:txBody>
                    <a:bodyPr/>
                    <a:lstStyle/>
                    <a:p>
                      <a:r>
                        <a:rPr lang="en-US" sz="1200"/>
                        <a:t>4</a:t>
                      </a:r>
                    </a:p>
                  </a:txBody>
                  <a:tcPr marL="94002" marR="94002" marT="47001" marB="47001"/>
                </a:tc>
                <a:tc>
                  <a:txBody>
                    <a:bodyPr/>
                    <a:lstStyle/>
                    <a:p>
                      <a:r>
                        <a:rPr lang="en-US" sz="1200"/>
                        <a:t>2</a:t>
                      </a:r>
                    </a:p>
                  </a:txBody>
                  <a:tcPr marL="94002" marR="94002" marT="47001" marB="47001"/>
                </a:tc>
                <a:tc>
                  <a:txBody>
                    <a:bodyPr/>
                    <a:lstStyle/>
                    <a:p>
                      <a:r>
                        <a:rPr lang="en-US" sz="1200"/>
                        <a:t>850</a:t>
                      </a:r>
                    </a:p>
                  </a:txBody>
                  <a:tcPr marL="94002" marR="94002" marT="47001" marB="47001"/>
                </a:tc>
                <a:tc>
                  <a:txBody>
                    <a:bodyPr/>
                    <a:lstStyle/>
                    <a:p>
                      <a:r>
                        <a:rPr lang="en-US" sz="1200"/>
                        <a:t>0</a:t>
                      </a:r>
                    </a:p>
                  </a:txBody>
                  <a:tcPr marL="94002" marR="94002" marT="47001" marB="47001"/>
                </a:tc>
                <a:tc>
                  <a:txBody>
                    <a:bodyPr/>
                    <a:lstStyle/>
                    <a:p>
                      <a:r>
                        <a:rPr lang="en-US" sz="1200"/>
                        <a:t>1</a:t>
                      </a:r>
                    </a:p>
                  </a:txBody>
                  <a:tcPr marL="94002" marR="94002" marT="47001" marB="47001"/>
                </a:tc>
                <a:tc>
                  <a:txBody>
                    <a:bodyPr/>
                    <a:lstStyle/>
                    <a:p>
                      <a:r>
                        <a:rPr lang="en-US" sz="1200"/>
                        <a:t>1</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False</a:t>
                      </a:r>
                    </a:p>
                  </a:txBody>
                  <a:tcPr marL="94002" marR="94002" marT="47001" marB="47001"/>
                </a:tc>
                <a:tc>
                  <a:txBody>
                    <a:bodyPr/>
                    <a:lstStyle/>
                    <a:p>
                      <a:r>
                        <a:rPr lang="en-US" sz="1200"/>
                        <a:t>True</a:t>
                      </a:r>
                    </a:p>
                  </a:txBody>
                  <a:tcPr marL="94002" marR="94002" marT="47001" marB="47001"/>
                </a:tc>
                <a:tc>
                  <a:txBody>
                    <a:bodyPr/>
                    <a:lstStyle/>
                    <a:p>
                      <a:r>
                        <a:rPr lang="en-US" sz="1200"/>
                        <a:t>False</a:t>
                      </a:r>
                    </a:p>
                  </a:txBody>
                  <a:tcPr marL="94002" marR="94002" marT="47001" marB="47001"/>
                </a:tc>
                <a:extLst>
                  <a:ext uri="{0D108BD9-81ED-4DB2-BD59-A6C34878D82A}">
                    <a16:rowId xmlns:a16="http://schemas.microsoft.com/office/drawing/2014/main" val="3295533974"/>
                  </a:ext>
                </a:extLst>
              </a:tr>
            </a:tbl>
          </a:graphicData>
        </a:graphic>
      </p:graphicFrame>
    </p:spTree>
    <p:extLst>
      <p:ext uri="{BB962C8B-B14F-4D97-AF65-F5344CB8AC3E}">
        <p14:creationId xmlns:p14="http://schemas.microsoft.com/office/powerpoint/2010/main" val="402663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D1825-2CDB-E4F4-03AF-485963015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2AA0D7-BFAB-04F7-F1B2-FB3252B916A0}"/>
              </a:ext>
            </a:extLst>
          </p:cNvPr>
          <p:cNvSpPr>
            <a:spLocks noGrp="1"/>
          </p:cNvSpPr>
          <p:nvPr>
            <p:ph type="title"/>
          </p:nvPr>
        </p:nvSpPr>
        <p:spPr/>
        <p:txBody>
          <a:bodyPr anchor="ctr">
            <a:normAutofit/>
          </a:bodyPr>
          <a:lstStyle/>
          <a:p>
            <a:r>
              <a:rPr lang="en-US" sz="4000"/>
              <a:t>Preprocessing steps:</a:t>
            </a:r>
          </a:p>
        </p:txBody>
      </p:sp>
      <p:sp>
        <p:nvSpPr>
          <p:cNvPr id="3" name="Content Placeholder 2">
            <a:extLst>
              <a:ext uri="{FF2B5EF4-FFF2-40B4-BE49-F238E27FC236}">
                <a16:creationId xmlns:a16="http://schemas.microsoft.com/office/drawing/2014/main" id="{B92D0E2E-D191-3A4B-8872-FE5F3B60515C}"/>
              </a:ext>
            </a:extLst>
          </p:cNvPr>
          <p:cNvSpPr>
            <a:spLocks noGrp="1"/>
          </p:cNvSpPr>
          <p:nvPr>
            <p:ph idx="1"/>
          </p:nvPr>
        </p:nvSpPr>
        <p:spPr/>
        <p:txBody>
          <a:bodyPr>
            <a:normAutofit/>
          </a:bodyPr>
          <a:lstStyle/>
          <a:p>
            <a:pPr>
              <a:buFont typeface="Arial" panose="020B0604020202020204" pitchFamily="34" charset="0"/>
              <a:buChar char="•"/>
            </a:pPr>
            <a:r>
              <a:rPr lang="en-US" b="1">
                <a:effectLst/>
                <a:latin typeface="Aptos" panose="020B0004020202020204" pitchFamily="34" charset="0"/>
              </a:rPr>
              <a:t>﻿﻿Dataset Overview: </a:t>
            </a:r>
            <a:r>
              <a:rPr lang="en-US">
                <a:latin typeface="Aptos" panose="020B0004020202020204" pitchFamily="34" charset="0"/>
              </a:rPr>
              <a:t>Real-world housing rental data with features like rent, size, location, and furnishing status.</a:t>
            </a:r>
          </a:p>
          <a:p>
            <a:pPr>
              <a:buFont typeface="Arial" panose="020B0604020202020204" pitchFamily="34" charset="0"/>
              <a:buChar char="•"/>
            </a:pPr>
            <a:r>
              <a:rPr lang="en-US">
                <a:effectLst/>
                <a:latin typeface="Aptos" panose="020B0004020202020204" pitchFamily="34" charset="0"/>
              </a:rPr>
              <a:t>﻿﻿</a:t>
            </a:r>
            <a:r>
              <a:rPr lang="en-US" b="1">
                <a:effectLst/>
                <a:latin typeface="Aptos" panose="020B0004020202020204" pitchFamily="34" charset="0"/>
              </a:rPr>
              <a:t>Handling Missing Data: </a:t>
            </a:r>
            <a:r>
              <a:rPr lang="en-US">
                <a:latin typeface="Aptos" panose="020B0004020202020204" pitchFamily="34" charset="0"/>
              </a:rPr>
              <a:t>Used imputation techniques to ensure data completeness.</a:t>
            </a:r>
            <a:r>
              <a:rPr lang="en-US">
                <a:effectLst/>
                <a:latin typeface="Aptos" panose="020B0004020202020204" pitchFamily="34" charset="0"/>
              </a:rPr>
              <a:t>﻿﻿</a:t>
            </a:r>
            <a:endParaRPr lang="en-US" b="1">
              <a:effectLst/>
              <a:latin typeface="Aptos" panose="020B0004020202020204" pitchFamily="34" charset="0"/>
            </a:endParaRPr>
          </a:p>
          <a:p>
            <a:pPr>
              <a:buFont typeface="Arial" panose="020B0604020202020204" pitchFamily="34" charset="0"/>
              <a:buChar char="•"/>
            </a:pPr>
            <a:r>
              <a:rPr lang="en-US" b="1">
                <a:latin typeface="Aptos" panose="020B0004020202020204" pitchFamily="34" charset="0"/>
              </a:rPr>
              <a:t>Categorical to Numerical Conversion</a:t>
            </a:r>
            <a:r>
              <a:rPr lang="en-US">
                <a:latin typeface="Aptos" panose="020B0004020202020204" pitchFamily="34" charset="0"/>
              </a:rPr>
              <a:t>: Transformed categorical features for model compatibility.</a:t>
            </a:r>
            <a:endParaRPr lang="en-US">
              <a:effectLst/>
              <a:latin typeface="Aptos" panose="020B0004020202020204" pitchFamily="34" charset="0"/>
            </a:endParaRPr>
          </a:p>
          <a:p>
            <a:pPr>
              <a:buFont typeface="Arial" panose="020B0604020202020204" pitchFamily="34" charset="0"/>
              <a:buChar char="•"/>
            </a:pPr>
            <a:r>
              <a:rPr lang="en-US" b="1">
                <a:latin typeface="Aptos" panose="020B0004020202020204" pitchFamily="34" charset="0"/>
              </a:rPr>
              <a:t>One-Hot Encoding</a:t>
            </a:r>
            <a:r>
              <a:rPr lang="en-US">
                <a:latin typeface="Aptos" panose="020B0004020202020204" pitchFamily="34" charset="0"/>
              </a:rPr>
              <a:t>: Applied one-hot Encoding to multi-category variables to retain information.</a:t>
            </a:r>
          </a:p>
          <a:p>
            <a:pPr>
              <a:buFont typeface="Arial" panose="020B0604020202020204" pitchFamily="34" charset="0"/>
              <a:buChar char="•"/>
            </a:pPr>
            <a:r>
              <a:rPr lang="en-US" b="1">
                <a:latin typeface="Aptos" panose="020B0004020202020204" pitchFamily="34" charset="0"/>
              </a:rPr>
              <a:t>Boolean Conversion</a:t>
            </a:r>
            <a:r>
              <a:rPr lang="en-US">
                <a:latin typeface="Aptos" panose="020B0004020202020204" pitchFamily="34" charset="0"/>
              </a:rPr>
              <a:t>: Converted Boolean columns to integers (0/1).</a:t>
            </a:r>
            <a:endParaRPr lang="en-US">
              <a:effectLst/>
              <a:latin typeface="Aptos" panose="020B0004020202020204" pitchFamily="34" charset="0"/>
            </a:endParaRPr>
          </a:p>
          <a:p>
            <a:pPr>
              <a:buFont typeface="Arial" panose="020B0604020202020204" pitchFamily="34" charset="0"/>
              <a:buChar char="•"/>
            </a:pPr>
            <a:r>
              <a:rPr lang="en-US">
                <a:effectLst/>
                <a:latin typeface="Aptos" panose="020B0004020202020204" pitchFamily="34" charset="0"/>
              </a:rPr>
              <a:t>﻿﻿</a:t>
            </a:r>
            <a:r>
              <a:rPr lang="en-US" b="1">
                <a:effectLst/>
                <a:latin typeface="Aptos" panose="020B0004020202020204" pitchFamily="34" charset="0"/>
              </a:rPr>
              <a:t>Splitting Strategy: </a:t>
            </a:r>
            <a:r>
              <a:rPr lang="en-US">
                <a:latin typeface="Aptos" panose="020B0004020202020204" pitchFamily="34" charset="0"/>
              </a:rPr>
              <a:t>Split data into training and testing sets for evaluation</a:t>
            </a:r>
            <a:r>
              <a:rPr lang="en-US">
                <a:effectLst/>
                <a:latin typeface="Aptos" panose="020B0004020202020204" pitchFamily="34" charset="0"/>
              </a:rPr>
              <a:t>.</a:t>
            </a:r>
          </a:p>
        </p:txBody>
      </p:sp>
    </p:spTree>
    <p:extLst>
      <p:ext uri="{BB962C8B-B14F-4D97-AF65-F5344CB8AC3E}">
        <p14:creationId xmlns:p14="http://schemas.microsoft.com/office/powerpoint/2010/main" val="3974341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F105F-6B65-3C7E-2471-450C41C070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F3472B-8068-A2DB-5ED5-76018EE417D0}"/>
              </a:ext>
            </a:extLst>
          </p:cNvPr>
          <p:cNvSpPr>
            <a:spLocks noGrp="1"/>
          </p:cNvSpPr>
          <p:nvPr>
            <p:ph type="title"/>
          </p:nvPr>
        </p:nvSpPr>
        <p:spPr/>
        <p:txBody>
          <a:bodyPr anchor="ctr">
            <a:noAutofit/>
          </a:bodyPr>
          <a:lstStyle/>
          <a:p>
            <a:r>
              <a:rPr lang="en-US" sz="4000"/>
              <a:t>Equation of the Model:</a:t>
            </a:r>
          </a:p>
        </p:txBody>
      </p:sp>
      <p:pic>
        <p:nvPicPr>
          <p:cNvPr id="6" name="Picture 5">
            <a:extLst>
              <a:ext uri="{FF2B5EF4-FFF2-40B4-BE49-F238E27FC236}">
                <a16:creationId xmlns:a16="http://schemas.microsoft.com/office/drawing/2014/main" id="{BA148FF3-46FB-E3C3-B6F2-EBAFC1EC6B63}"/>
              </a:ext>
            </a:extLst>
          </p:cNvPr>
          <p:cNvPicPr>
            <a:picLocks noChangeAspect="1"/>
          </p:cNvPicPr>
          <p:nvPr/>
        </p:nvPicPr>
        <p:blipFill>
          <a:blip r:embed="rId2"/>
          <a:stretch>
            <a:fillRect/>
          </a:stretch>
        </p:blipFill>
        <p:spPr>
          <a:xfrm>
            <a:off x="922100" y="2035034"/>
            <a:ext cx="10347800" cy="3776167"/>
          </a:xfrm>
          <a:prstGeom prst="rect">
            <a:avLst/>
          </a:prstGeom>
        </p:spPr>
      </p:pic>
    </p:spTree>
    <p:extLst>
      <p:ext uri="{BB962C8B-B14F-4D97-AF65-F5344CB8AC3E}">
        <p14:creationId xmlns:p14="http://schemas.microsoft.com/office/powerpoint/2010/main" val="3375289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B6363-B86F-40A3-8902-DFA61F46B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D81EC-9BF7-51FB-F249-6AD032FABDBA}"/>
              </a:ext>
            </a:extLst>
          </p:cNvPr>
          <p:cNvSpPr>
            <a:spLocks noGrp="1"/>
          </p:cNvSpPr>
          <p:nvPr>
            <p:ph type="title"/>
          </p:nvPr>
        </p:nvSpPr>
        <p:spPr>
          <a:xfrm>
            <a:off x="838200" y="780444"/>
            <a:ext cx="4993769" cy="5391756"/>
          </a:xfrm>
        </p:spPr>
        <p:txBody>
          <a:bodyPr anchor="t">
            <a:normAutofit/>
          </a:bodyPr>
          <a:lstStyle/>
          <a:p>
            <a:r>
              <a:rPr lang="en-US" b="0" i="0">
                <a:effectLst/>
                <a:latin typeface="Arial" panose="020B0604020202020204" pitchFamily="34" charset="0"/>
              </a:rPr>
              <a:t>Objective</a:t>
            </a:r>
            <a:endParaRPr lang="en-US"/>
          </a:p>
        </p:txBody>
      </p:sp>
      <p:graphicFrame>
        <p:nvGraphicFramePr>
          <p:cNvPr id="7" name="Content Placeholder 2">
            <a:extLst>
              <a:ext uri="{FF2B5EF4-FFF2-40B4-BE49-F238E27FC236}">
                <a16:creationId xmlns:a16="http://schemas.microsoft.com/office/drawing/2014/main" id="{DC5BD31B-DA13-537D-DBE7-CCEB088A14A1}"/>
              </a:ext>
            </a:extLst>
          </p:cNvPr>
          <p:cNvGraphicFramePr>
            <a:graphicFrameLocks noGrp="1"/>
          </p:cNvGraphicFramePr>
          <p:nvPr>
            <p:ph idx="1"/>
            <p:extLst>
              <p:ext uri="{D42A27DB-BD31-4B8C-83A1-F6EECF244321}">
                <p14:modId xmlns:p14="http://schemas.microsoft.com/office/powerpoint/2010/main" val="2382272988"/>
              </p:ext>
            </p:extLst>
          </p:nvPr>
        </p:nvGraphicFramePr>
        <p:xfrm>
          <a:off x="6360030" y="780444"/>
          <a:ext cx="4993769" cy="53965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Audio 10">
            <a:extLst>
              <a:ext uri="{FF2B5EF4-FFF2-40B4-BE49-F238E27FC236}">
                <a16:creationId xmlns:a16="http://schemas.microsoft.com/office/drawing/2014/main" id="{9A2109E9-99A0-3A3E-028C-241E54E24C1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70018968"/>
      </p:ext>
    </p:extLst>
  </p:cSld>
  <p:clrMapOvr>
    <a:masterClrMapping/>
  </p:clrMapOvr>
  <mc:AlternateContent xmlns:mc="http://schemas.openxmlformats.org/markup-compatibility/2006" xmlns:p14="http://schemas.microsoft.com/office/powerpoint/2010/main">
    <mc:Choice Requires="p14">
      <p:transition spd="slow" p14:dur="2000" advTm="40682"/>
    </mc:Choice>
    <mc:Fallback xmlns="">
      <p:transition spd="slow" advTm="40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F63AA5A-E6E1-46DA-AB40-C582333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E97302-574F-08F7-A98A-0AD15C5C54EC}"/>
              </a:ext>
            </a:extLst>
          </p:cNvPr>
          <p:cNvSpPr>
            <a:spLocks noGrp="1"/>
          </p:cNvSpPr>
          <p:nvPr>
            <p:ph type="title"/>
          </p:nvPr>
        </p:nvSpPr>
        <p:spPr>
          <a:xfrm>
            <a:off x="838201" y="596644"/>
            <a:ext cx="10515600" cy="1209225"/>
          </a:xfrm>
        </p:spPr>
        <p:txBody>
          <a:bodyPr anchor="ctr">
            <a:normAutofit/>
          </a:bodyPr>
          <a:lstStyle/>
          <a:p>
            <a:r>
              <a:rPr lang="en-US" sz="4000" b="1"/>
              <a:t>Interpretation of the Regression Equation</a:t>
            </a:r>
            <a:endParaRPr lang="en-US" sz="4000"/>
          </a:p>
        </p:txBody>
      </p:sp>
      <p:sp>
        <p:nvSpPr>
          <p:cNvPr id="3" name="Content Placeholder 2">
            <a:extLst>
              <a:ext uri="{FF2B5EF4-FFF2-40B4-BE49-F238E27FC236}">
                <a16:creationId xmlns:a16="http://schemas.microsoft.com/office/drawing/2014/main" id="{7B3BDC29-D56B-391C-9B49-204F7EB93AB2}"/>
              </a:ext>
            </a:extLst>
          </p:cNvPr>
          <p:cNvSpPr>
            <a:spLocks noGrp="1"/>
          </p:cNvSpPr>
          <p:nvPr>
            <p:ph idx="1"/>
          </p:nvPr>
        </p:nvSpPr>
        <p:spPr>
          <a:xfrm>
            <a:off x="828622" y="2402513"/>
            <a:ext cx="5882640" cy="3002447"/>
          </a:xfrm>
        </p:spPr>
        <p:txBody>
          <a:bodyPr anchor="ctr">
            <a:normAutofit/>
          </a:bodyPr>
          <a:lstStyle/>
          <a:p>
            <a:pPr marL="0" indent="0">
              <a:lnSpc>
                <a:spcPct val="100000"/>
              </a:lnSpc>
              <a:buNone/>
            </a:pPr>
            <a:r>
              <a:rPr lang="en-US" sz="1400" b="1"/>
              <a:t>Rent is influenced by multiple factors</a:t>
            </a:r>
            <a:r>
              <a:rPr lang="en-US" sz="1400"/>
              <a:t>, including:</a:t>
            </a:r>
          </a:p>
          <a:p>
            <a:pPr marL="0" indent="0">
              <a:lnSpc>
                <a:spcPct val="100000"/>
              </a:lnSpc>
              <a:buNone/>
            </a:pPr>
            <a:endParaRPr lang="en-US" sz="1400"/>
          </a:p>
          <a:p>
            <a:pPr marL="742950" lvl="1" indent="-285750">
              <a:lnSpc>
                <a:spcPct val="100000"/>
              </a:lnSpc>
              <a:buFont typeface="Arial" panose="020B0604020202020204" pitchFamily="34" charset="0"/>
              <a:buChar char="•"/>
            </a:pPr>
            <a:r>
              <a:rPr lang="en-US" sz="1400" b="1"/>
              <a:t>Size</a:t>
            </a:r>
            <a:r>
              <a:rPr lang="en-US" sz="1400"/>
              <a:t>: Larger properties generally have higher rents.</a:t>
            </a:r>
          </a:p>
          <a:p>
            <a:pPr marL="742950" lvl="1" indent="-285750">
              <a:lnSpc>
                <a:spcPct val="100000"/>
              </a:lnSpc>
              <a:buFont typeface="Arial" panose="020B0604020202020204" pitchFamily="34" charset="0"/>
              <a:buChar char="•"/>
            </a:pPr>
            <a:r>
              <a:rPr lang="en-US" sz="1400" b="1"/>
              <a:t>BHK</a:t>
            </a:r>
            <a:r>
              <a:rPr lang="en-US" sz="1400"/>
              <a:t>: Unexpected large negative impact suggests possible data issues.</a:t>
            </a:r>
          </a:p>
          <a:p>
            <a:pPr marL="742950" lvl="1" indent="-285750">
              <a:lnSpc>
                <a:spcPct val="100000"/>
              </a:lnSpc>
              <a:buFont typeface="Arial" panose="020B0604020202020204" pitchFamily="34" charset="0"/>
              <a:buChar char="•"/>
            </a:pPr>
            <a:r>
              <a:rPr lang="en-US" sz="1400" b="1"/>
              <a:t>Furnishing Status</a:t>
            </a:r>
            <a:r>
              <a:rPr lang="en-US" sz="1400"/>
              <a:t>: Furnished properties command higher rents.</a:t>
            </a:r>
          </a:p>
          <a:p>
            <a:pPr marL="742950" lvl="1" indent="-285750">
              <a:lnSpc>
                <a:spcPct val="100000"/>
              </a:lnSpc>
              <a:buFont typeface="Arial" panose="020B0604020202020204" pitchFamily="34" charset="0"/>
              <a:buChar char="•"/>
            </a:pPr>
            <a:r>
              <a:rPr lang="en-US" sz="1400" b="1"/>
              <a:t>Bathrooms</a:t>
            </a:r>
            <a:r>
              <a:rPr lang="en-US" sz="1400"/>
              <a:t>: More bathrooms increase rent.</a:t>
            </a:r>
          </a:p>
          <a:p>
            <a:pPr marL="742950" lvl="1" indent="-285750">
              <a:lnSpc>
                <a:spcPct val="100000"/>
              </a:lnSpc>
              <a:buFont typeface="Arial" panose="020B0604020202020204" pitchFamily="34" charset="0"/>
              <a:buChar char="•"/>
            </a:pPr>
            <a:r>
              <a:rPr lang="en-US" sz="1400" b="1"/>
              <a:t>Floor Number</a:t>
            </a:r>
            <a:r>
              <a:rPr lang="en-US" sz="1400"/>
              <a:t>: Higher floors slightly increase rent.</a:t>
            </a:r>
          </a:p>
          <a:p>
            <a:pPr marL="0" indent="0">
              <a:lnSpc>
                <a:spcPct val="100000"/>
              </a:lnSpc>
              <a:buNone/>
            </a:pPr>
            <a:endParaRPr lang="en-US" sz="1400"/>
          </a:p>
        </p:txBody>
      </p:sp>
      <p:pic>
        <p:nvPicPr>
          <p:cNvPr id="13" name="Graphic 12" descr="Suburban scene">
            <a:extLst>
              <a:ext uri="{FF2B5EF4-FFF2-40B4-BE49-F238E27FC236}">
                <a16:creationId xmlns:a16="http://schemas.microsoft.com/office/drawing/2014/main" id="{C419CC9B-FEEB-3B10-890B-2C9454F18D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56808" y="2772304"/>
            <a:ext cx="2632656" cy="2632656"/>
          </a:xfrm>
          <a:prstGeom prst="rect">
            <a:avLst/>
          </a:prstGeom>
        </p:spPr>
      </p:pic>
    </p:spTree>
    <p:extLst>
      <p:ext uri="{BB962C8B-B14F-4D97-AF65-F5344CB8AC3E}">
        <p14:creationId xmlns:p14="http://schemas.microsoft.com/office/powerpoint/2010/main" val="2281447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4A6211-529C-8C56-2D8B-3D8476FEB1D5}"/>
              </a:ext>
            </a:extLst>
          </p:cNvPr>
          <p:cNvSpPr>
            <a:spLocks noGrp="1" noRot="1" noMove="1" noResize="1" noEditPoints="1" noAdjustHandles="1" noChangeArrowheads="1" noChangeShapeType="1"/>
          </p:cNvSpPr>
          <p:nvPr>
            <p:ph type="title"/>
          </p:nvPr>
        </p:nvSpPr>
        <p:spPr>
          <a:xfrm>
            <a:off x="838199" y="365125"/>
            <a:ext cx="10515601" cy="1795655"/>
          </a:xfrm>
        </p:spPr>
        <p:txBody>
          <a:bodyPr anchor="ctr">
            <a:normAutofit/>
          </a:bodyPr>
          <a:lstStyle/>
          <a:p>
            <a:r>
              <a:rPr lang="en-US"/>
              <a:t>Regression model methods:</a:t>
            </a:r>
          </a:p>
        </p:txBody>
      </p:sp>
      <p:graphicFrame>
        <p:nvGraphicFramePr>
          <p:cNvPr id="5" name="Content Placeholder 2">
            <a:extLst>
              <a:ext uri="{FF2B5EF4-FFF2-40B4-BE49-F238E27FC236}">
                <a16:creationId xmlns:a16="http://schemas.microsoft.com/office/drawing/2014/main" id="{FE20A8B3-5A98-5B7B-8D6A-3F768CD08022}"/>
              </a:ext>
            </a:extLst>
          </p:cNvPr>
          <p:cNvGraphicFramePr>
            <a:graphicFrameLocks noGrp="1" noDrilldown="1" noMove="1" noResize="1"/>
          </p:cNvGraphicFramePr>
          <p:nvPr>
            <p:ph idx="1"/>
            <p:extLst>
              <p:ext uri="{D42A27DB-BD31-4B8C-83A1-F6EECF244321}">
                <p14:modId xmlns:p14="http://schemas.microsoft.com/office/powerpoint/2010/main" val="1365895190"/>
              </p:ext>
            </p:extLst>
          </p:nvPr>
        </p:nvGraphicFramePr>
        <p:xfrm>
          <a:off x="1657350" y="2525905"/>
          <a:ext cx="8877300" cy="2926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3661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F63AA5A-E6E1-46DA-AB40-C58233393E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37752D-A549-D1BA-A320-C96E3D112A9C}"/>
              </a:ext>
            </a:extLst>
          </p:cNvPr>
          <p:cNvSpPr>
            <a:spLocks noGrp="1"/>
          </p:cNvSpPr>
          <p:nvPr>
            <p:ph type="title"/>
          </p:nvPr>
        </p:nvSpPr>
        <p:spPr>
          <a:xfrm>
            <a:off x="838201" y="596644"/>
            <a:ext cx="10515600" cy="2053369"/>
          </a:xfrm>
        </p:spPr>
        <p:txBody>
          <a:bodyPr vert="horz" lIns="91440" tIns="45720" rIns="91440" bIns="45720" rtlCol="0" anchor="t">
            <a:normAutofit/>
          </a:bodyPr>
          <a:lstStyle/>
          <a:p>
            <a:pPr>
              <a:lnSpc>
                <a:spcPct val="90000"/>
              </a:lnSpc>
            </a:pPr>
            <a:r>
              <a:rPr lang="en-US" sz="40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t>Interpretation of R2 and adjusted R2 </a:t>
            </a:r>
            <a:br>
              <a:rPr lang="en-US" sz="46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br>
            <a:r>
              <a:rPr lang="en-US" sz="32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rPr>
              <a:t>(using Linear &amp; Polynomial Regression):</a:t>
            </a:r>
            <a:endParaRPr lang="en-US" sz="4600" kern="120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endParaRPr>
          </a:p>
        </p:txBody>
      </p:sp>
      <p:sp>
        <p:nvSpPr>
          <p:cNvPr id="5" name="Round Single Corner Rectangle 4">
            <a:extLst>
              <a:ext uri="{FF2B5EF4-FFF2-40B4-BE49-F238E27FC236}">
                <a16:creationId xmlns:a16="http://schemas.microsoft.com/office/drawing/2014/main" id="{F01FDB93-F4B7-4FE2-1AD6-3C39DDA5F013}"/>
              </a:ext>
            </a:extLst>
          </p:cNvPr>
          <p:cNvSpPr>
            <a:spLocks noGrp="1" noRot="1" noMove="1" noResize="1" noEditPoints="1" noAdjustHandles="1" noChangeArrowheads="1" noChangeShapeType="1"/>
          </p:cNvSpPr>
          <p:nvPr/>
        </p:nvSpPr>
        <p:spPr>
          <a:xfrm>
            <a:off x="838200" y="3044023"/>
            <a:ext cx="4645696" cy="3110382"/>
          </a:xfrm>
          <a:prstGeom prst="round1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marL="0" indent="-228600">
              <a:lnSpc>
                <a:spcPct val="110000"/>
              </a:lnSpc>
              <a:spcAft>
                <a:spcPts val="600"/>
              </a:spcAft>
              <a:buClr>
                <a:schemeClr val="tx2"/>
              </a:buClr>
              <a:buFont typeface="Arial" panose="020B0604020202020204" pitchFamily="34" charset="0"/>
              <a:buChar char="•"/>
            </a:pPr>
            <a:r>
              <a:rPr lang="en-US">
                <a:ln w="0"/>
                <a:solidFill>
                  <a:schemeClr val="tx1"/>
                </a:solidFill>
                <a:effectLst>
                  <a:outerShdw blurRad="38100" dist="19050" dir="2700000" algn="tl" rotWithShape="0">
                    <a:schemeClr val="dk1">
                      <a:alpha val="40000"/>
                    </a:schemeClr>
                  </a:outerShdw>
                </a:effectLst>
              </a:rPr>
              <a:t>For Multiple Linear Regression:</a:t>
            </a:r>
          </a:p>
          <a:p>
            <a:pPr marL="0" indent="-228600">
              <a:lnSpc>
                <a:spcPct val="110000"/>
              </a:lnSpc>
              <a:spcAft>
                <a:spcPts val="600"/>
              </a:spcAft>
              <a:buClr>
                <a:schemeClr val="tx2"/>
              </a:buClr>
              <a:buFont typeface="Arial" panose="020B0604020202020204" pitchFamily="34" charset="0"/>
              <a:buChar char="•"/>
            </a:pPr>
            <a:endParaRPr lang="en-US">
              <a:ln w="0"/>
              <a:solidFill>
                <a:schemeClr val="tx1"/>
              </a:solidFill>
              <a:effectLst>
                <a:outerShdw blurRad="38100" dist="19050" dir="2700000" algn="tl" rotWithShape="0">
                  <a:schemeClr val="dk1">
                    <a:alpha val="40000"/>
                  </a:schemeClr>
                </a:outerShdw>
              </a:effectLst>
            </a:endParaRPr>
          </a:p>
          <a:p>
            <a:pPr lvl="1" indent="-228600">
              <a:lnSpc>
                <a:spcPct val="110000"/>
              </a:lnSpc>
              <a:spcAft>
                <a:spcPts val="600"/>
              </a:spcAft>
              <a:buClr>
                <a:schemeClr val="tx2"/>
              </a:buClr>
              <a:buFont typeface="Arial" panose="020B0604020202020204" pitchFamily="34" charset="0"/>
              <a:buChar char="•"/>
            </a:pPr>
            <a:r>
              <a:rPr lang="en-US" b="1">
                <a:solidFill>
                  <a:schemeClr val="tx1"/>
                </a:solidFill>
              </a:rPr>
              <a:t>R2:</a:t>
            </a:r>
            <a:r>
              <a:rPr lang="en-US">
                <a:solidFill>
                  <a:schemeClr val="tx1"/>
                </a:solidFill>
              </a:rPr>
              <a:t> 0.5228843329265807</a:t>
            </a:r>
          </a:p>
          <a:p>
            <a:pPr lvl="1" indent="-228600">
              <a:lnSpc>
                <a:spcPct val="110000"/>
              </a:lnSpc>
              <a:spcAft>
                <a:spcPts val="600"/>
              </a:spcAft>
              <a:buClr>
                <a:schemeClr val="tx2"/>
              </a:buClr>
              <a:buFont typeface="Arial" panose="020B0604020202020204" pitchFamily="34" charset="0"/>
              <a:buChar char="•"/>
            </a:pPr>
            <a:r>
              <a:rPr lang="en-US" b="1">
                <a:solidFill>
                  <a:schemeClr val="tx1"/>
                </a:solidFill>
              </a:rPr>
              <a:t>Adjusted R2: </a:t>
            </a:r>
            <a:r>
              <a:rPr lang="en-US">
                <a:solidFill>
                  <a:schemeClr val="tx1"/>
                </a:solidFill>
              </a:rPr>
              <a:t>0.5167739935403682</a:t>
            </a:r>
          </a:p>
        </p:txBody>
      </p:sp>
      <p:pic>
        <p:nvPicPr>
          <p:cNvPr id="13" name="Graphic 12" descr="Error">
            <a:extLst>
              <a:ext uri="{FF2B5EF4-FFF2-40B4-BE49-F238E27FC236}">
                <a16:creationId xmlns:a16="http://schemas.microsoft.com/office/drawing/2014/main" id="{86A368BB-D473-FE2B-4FAA-B6BFEDA4520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8431" y="2792563"/>
            <a:ext cx="3217333" cy="3217333"/>
          </a:xfrm>
          <a:prstGeom prst="rect">
            <a:avLst/>
          </a:prstGeom>
        </p:spPr>
      </p:pic>
      <p:sp>
        <p:nvSpPr>
          <p:cNvPr id="9" name="Round Single Corner Rectangle 8">
            <a:extLst>
              <a:ext uri="{FF2B5EF4-FFF2-40B4-BE49-F238E27FC236}">
                <a16:creationId xmlns:a16="http://schemas.microsoft.com/office/drawing/2014/main" id="{2113408C-D7B3-BA8E-C271-04F48C15948B}"/>
              </a:ext>
            </a:extLst>
          </p:cNvPr>
          <p:cNvSpPr>
            <a:spLocks noGrp="1" noRot="1" noMove="1" noResize="1" noEditPoints="1" noAdjustHandles="1" noChangeArrowheads="1" noChangeShapeType="1"/>
          </p:cNvSpPr>
          <p:nvPr/>
        </p:nvSpPr>
        <p:spPr>
          <a:xfrm>
            <a:off x="6488431" y="2546297"/>
            <a:ext cx="5147624"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spcAft>
                <a:spcPts val="600"/>
              </a:spcAft>
            </a:pPr>
            <a:r>
              <a:rPr lang="en-US">
                <a:ln w="0"/>
                <a:solidFill>
                  <a:schemeClr val="tx1"/>
                </a:solidFill>
                <a:effectLst>
                  <a:outerShdw blurRad="38100" dist="19050" dir="2700000" algn="tl" rotWithShape="0">
                    <a:schemeClr val="dk1">
                      <a:alpha val="40000"/>
                    </a:schemeClr>
                  </a:outerShdw>
                </a:effectLst>
              </a:rPr>
              <a:t>For Polynomial Regression </a:t>
            </a:r>
          </a:p>
          <a:p>
            <a:pPr>
              <a:spcAft>
                <a:spcPts val="600"/>
              </a:spcAft>
            </a:pPr>
            <a:r>
              <a:rPr lang="en-US">
                <a:ln w="0"/>
                <a:solidFill>
                  <a:schemeClr val="tx1"/>
                </a:solidFill>
                <a:effectLst>
                  <a:outerShdw blurRad="38100" dist="19050" dir="2700000" algn="tl" rotWithShape="0">
                    <a:schemeClr val="dk1">
                      <a:alpha val="40000"/>
                    </a:schemeClr>
                  </a:outerShdw>
                </a:effectLst>
              </a:rPr>
              <a:t>(degree=2):</a:t>
            </a:r>
            <a:endParaRPr lang="en-US">
              <a:ln w="0"/>
              <a:solidFill>
                <a:schemeClr val="tx1"/>
              </a:solidFill>
              <a:effectLst>
                <a:outerShdw blurRad="38100" dist="19050" dir="2700000" algn="tl" rotWithShape="0">
                  <a:prstClr val="black">
                    <a:alpha val="40000"/>
                  </a:prstClr>
                </a:outerShdw>
              </a:effectLst>
            </a:endParaRPr>
          </a:p>
          <a:p>
            <a:pPr marL="0" indent="0">
              <a:spcAft>
                <a:spcPts val="600"/>
              </a:spcAft>
              <a:buNone/>
            </a:pPr>
            <a:endParaRPr lang="en-US">
              <a:ln w="0"/>
              <a:solidFill>
                <a:schemeClr val="tx1"/>
              </a:solidFill>
              <a:effectLst>
                <a:outerShdw blurRad="38100" dist="19050" dir="2700000" algn="tl" rotWithShape="0">
                  <a:schemeClr val="dk1">
                    <a:alpha val="40000"/>
                  </a:schemeClr>
                </a:outerShdw>
              </a:effectLst>
            </a:endParaRPr>
          </a:p>
          <a:p>
            <a:pPr lvl="1">
              <a:spcAft>
                <a:spcPts val="600"/>
              </a:spcAft>
            </a:pPr>
            <a:r>
              <a:rPr lang="en-US" b="1">
                <a:solidFill>
                  <a:schemeClr val="tx1"/>
                </a:solidFill>
              </a:rPr>
              <a:t>R2: </a:t>
            </a:r>
            <a:r>
              <a:rPr lang="en-US">
                <a:solidFill>
                  <a:schemeClr val="tx1"/>
                </a:solidFill>
              </a:rPr>
              <a:t>0.8137733813128744 </a:t>
            </a:r>
          </a:p>
          <a:p>
            <a:pPr lvl="1">
              <a:spcAft>
                <a:spcPts val="600"/>
              </a:spcAft>
            </a:pPr>
            <a:r>
              <a:rPr lang="en-US" b="1">
                <a:solidFill>
                  <a:schemeClr val="tx1"/>
                </a:solidFill>
              </a:rPr>
              <a:t>Adjusted R2: </a:t>
            </a:r>
            <a:r>
              <a:rPr lang="en-US">
                <a:solidFill>
                  <a:schemeClr val="tx1"/>
                </a:solidFill>
              </a:rPr>
              <a:t>0.7942618613107308</a:t>
            </a:r>
          </a:p>
        </p:txBody>
      </p:sp>
    </p:spTree>
    <p:extLst>
      <p:ext uri="{BB962C8B-B14F-4D97-AF65-F5344CB8AC3E}">
        <p14:creationId xmlns:p14="http://schemas.microsoft.com/office/powerpoint/2010/main" val="1924598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5E89F-109D-F975-860A-3DEEF5800C98}"/>
              </a:ext>
            </a:extLst>
          </p:cNvPr>
          <p:cNvSpPr>
            <a:spLocks noGrp="1"/>
          </p:cNvSpPr>
          <p:nvPr>
            <p:ph type="title"/>
          </p:nvPr>
        </p:nvSpPr>
        <p:spPr/>
        <p:txBody>
          <a:bodyPr anchor="ctr">
            <a:normAutofit/>
          </a:bodyPr>
          <a:lstStyle/>
          <a:p>
            <a:r>
              <a:rPr lang="en-US" sz="3600" b="1" i="0">
                <a:solidFill>
                  <a:schemeClr val="accent1"/>
                </a:solidFill>
                <a:effectLst/>
                <a:latin typeface="Arial" panose="020B0604020202020204" pitchFamily="34" charset="0"/>
              </a:rPr>
              <a:t>Interpretation of R2 &amp; R2 adjusted values: </a:t>
            </a:r>
            <a:endParaRPr lang="en-US" sz="3600">
              <a:solidFill>
                <a:schemeClr val="accent1"/>
              </a:solidFill>
            </a:endParaRPr>
          </a:p>
        </p:txBody>
      </p:sp>
      <p:sp>
        <p:nvSpPr>
          <p:cNvPr id="3" name="Content Placeholder 2">
            <a:extLst>
              <a:ext uri="{FF2B5EF4-FFF2-40B4-BE49-F238E27FC236}">
                <a16:creationId xmlns:a16="http://schemas.microsoft.com/office/drawing/2014/main" id="{137F2031-D383-FA3D-BC25-E345CA5BC185}"/>
              </a:ext>
            </a:extLst>
          </p:cNvPr>
          <p:cNvSpPr>
            <a:spLocks noGrp="1"/>
          </p:cNvSpPr>
          <p:nvPr>
            <p:ph idx="1"/>
          </p:nvPr>
        </p:nvSpPr>
        <p:spPr>
          <a:xfrm>
            <a:off x="429986" y="1437411"/>
            <a:ext cx="10515600" cy="5100140"/>
          </a:xfrm>
        </p:spPr>
        <p:txBody>
          <a:bodyPr vert="horz" lIns="91440" tIns="45720" rIns="91440" bIns="45720" rtlCol="0" anchor="t">
            <a:normAutofit fontScale="92500"/>
          </a:bodyPr>
          <a:lstStyle/>
          <a:p>
            <a:pPr algn="l">
              <a:buFont typeface="Arial" panose="020B0604020202020204" pitchFamily="34" charset="0"/>
              <a:buChar char="•"/>
            </a:pPr>
            <a:r>
              <a:rPr lang="en-US" b="1" i="0">
                <a:solidFill>
                  <a:srgbClr val="222222"/>
                </a:solidFill>
                <a:effectLst/>
                <a:latin typeface="Arial"/>
                <a:cs typeface="Arial"/>
              </a:rPr>
              <a:t>Multiple Linear Regression</a:t>
            </a:r>
            <a:r>
              <a:rPr lang="en-US" b="0" i="0">
                <a:solidFill>
                  <a:srgbClr val="222222"/>
                </a:solidFill>
                <a:effectLst/>
                <a:latin typeface="Arial"/>
                <a:cs typeface="Arial"/>
              </a:rPr>
              <a:t>:</a:t>
            </a:r>
          </a:p>
          <a:p>
            <a:pPr marL="742950" lvl="1" indent="-285750"/>
            <a:r>
              <a:rPr lang="en-US" b="1">
                <a:solidFill>
                  <a:srgbClr val="222222"/>
                </a:solidFill>
                <a:latin typeface="Arial"/>
                <a:cs typeface="Arial"/>
              </a:rPr>
              <a:t>R2 = </a:t>
            </a:r>
            <a:r>
              <a:rPr lang="en-US" b="1">
                <a:latin typeface="Avenir Next LT Pro"/>
                <a:cs typeface="Arial"/>
              </a:rPr>
              <a:t>0.52</a:t>
            </a:r>
            <a:r>
              <a:rPr lang="en-US" b="0" i="0">
                <a:solidFill>
                  <a:srgbClr val="222222"/>
                </a:solidFill>
                <a:effectLst/>
                <a:latin typeface="Arial"/>
                <a:cs typeface="Arial"/>
              </a:rPr>
              <a:t>→ The model explains 52.29% of the variance in rent prices </a:t>
            </a:r>
            <a:r>
              <a:rPr lang="en-US">
                <a:solidFill>
                  <a:srgbClr val="222222"/>
                </a:solidFill>
                <a:latin typeface="Arial"/>
                <a:cs typeface="Arial"/>
              </a:rPr>
              <a:t>can be explained by </a:t>
            </a:r>
            <a:r>
              <a:rPr lang="en-US" b="0" i="0">
                <a:solidFill>
                  <a:srgbClr val="222222"/>
                </a:solidFill>
                <a:effectLst/>
                <a:latin typeface="Arial"/>
                <a:cs typeface="Arial"/>
              </a:rPr>
              <a:t>the </a:t>
            </a:r>
            <a:r>
              <a:rPr lang="en-US">
                <a:solidFill>
                  <a:srgbClr val="222222"/>
                </a:solidFill>
                <a:latin typeface="Arial"/>
                <a:cs typeface="Arial"/>
              </a:rPr>
              <a:t>independent</a:t>
            </a:r>
            <a:r>
              <a:rPr lang="en-US" b="0" i="0">
                <a:solidFill>
                  <a:srgbClr val="222222"/>
                </a:solidFill>
                <a:effectLst/>
                <a:latin typeface="Arial"/>
                <a:cs typeface="Arial"/>
              </a:rPr>
              <a:t> features.</a:t>
            </a:r>
            <a:endParaRPr lang="en-US"/>
          </a:p>
          <a:p>
            <a:pPr marL="742950" lvl="1" indent="-285750"/>
            <a:r>
              <a:rPr lang="en-US" b="1">
                <a:solidFill>
                  <a:srgbClr val="222222"/>
                </a:solidFill>
                <a:ea typeface="+mn-lt"/>
                <a:cs typeface="+mn-lt"/>
              </a:rPr>
              <a:t>Adjusted R2 </a:t>
            </a:r>
            <a:r>
              <a:rPr lang="en-US">
                <a:solidFill>
                  <a:srgbClr val="222222"/>
                </a:solidFill>
                <a:ea typeface="+mn-lt"/>
                <a:cs typeface="+mn-lt"/>
              </a:rPr>
              <a:t>→ After accounting for the number of predictors, the model still explains </a:t>
            </a:r>
            <a:r>
              <a:rPr lang="en-US" b="1">
                <a:solidFill>
                  <a:srgbClr val="222222"/>
                </a:solidFill>
                <a:ea typeface="+mn-lt"/>
                <a:cs typeface="+mn-lt"/>
              </a:rPr>
              <a:t>51.7%</a:t>
            </a:r>
            <a:r>
              <a:rPr lang="en-US">
                <a:solidFill>
                  <a:srgbClr val="222222"/>
                </a:solidFill>
                <a:ea typeface="+mn-lt"/>
                <a:cs typeface="+mn-lt"/>
              </a:rPr>
              <a:t> of the variance, confirming that adding more features did not drastically improve the fit.</a:t>
            </a:r>
            <a:endParaRPr lang="en-US" b="0" i="0">
              <a:solidFill>
                <a:srgbClr val="222222"/>
              </a:solidFill>
              <a:effectLst/>
              <a:latin typeface="Arial" panose="020B0604020202020204" pitchFamily="34" charset="0"/>
              <a:cs typeface="Arial" panose="020B0604020202020204" pitchFamily="34" charset="0"/>
            </a:endParaRPr>
          </a:p>
          <a:p>
            <a:pPr marL="457200" lvl="1" indent="0">
              <a:buNone/>
            </a:pPr>
            <a:endParaRPr lang="en-US">
              <a:solidFill>
                <a:srgbClr val="222222"/>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en-US" b="1" i="0">
                <a:solidFill>
                  <a:srgbClr val="222222"/>
                </a:solidFill>
                <a:effectLst/>
                <a:latin typeface="Arial"/>
                <a:cs typeface="Arial"/>
              </a:rPr>
              <a:t>Polynomial Regression:</a:t>
            </a:r>
            <a:endParaRPr lang="en-US" b="0" i="0">
              <a:solidFill>
                <a:srgbClr val="222222"/>
              </a:solidFill>
              <a:effectLst/>
              <a:latin typeface="Arial"/>
              <a:cs typeface="Arial"/>
            </a:endParaRPr>
          </a:p>
          <a:p>
            <a:pPr marL="742950" lvl="1" indent="-285750"/>
            <a:r>
              <a:rPr lang="en-US" b="1">
                <a:solidFill>
                  <a:srgbClr val="222222"/>
                </a:solidFill>
                <a:latin typeface="Arial"/>
                <a:cs typeface="Arial"/>
              </a:rPr>
              <a:t>R2 = </a:t>
            </a:r>
            <a:r>
              <a:rPr lang="en-US" b="1">
                <a:latin typeface="Avenir Next LT Pro"/>
                <a:cs typeface="Arial"/>
              </a:rPr>
              <a:t>0.81</a:t>
            </a:r>
            <a:r>
              <a:rPr lang="en-US" b="1">
                <a:solidFill>
                  <a:srgbClr val="222222"/>
                </a:solidFill>
                <a:latin typeface="Arial"/>
                <a:cs typeface="Arial"/>
              </a:rPr>
              <a:t> </a:t>
            </a:r>
            <a:r>
              <a:rPr lang="en-US" b="0" i="0">
                <a:solidFill>
                  <a:srgbClr val="222222"/>
                </a:solidFill>
                <a:effectLst/>
                <a:latin typeface="Arial"/>
                <a:cs typeface="Arial"/>
              </a:rPr>
              <a:t>→ The model explains 81.38% of the </a:t>
            </a:r>
            <a:r>
              <a:rPr lang="en-US">
                <a:solidFill>
                  <a:srgbClr val="222222"/>
                </a:solidFill>
                <a:latin typeface="Arial"/>
                <a:cs typeface="Arial"/>
              </a:rPr>
              <a:t>variance in rent prices can be explained </a:t>
            </a:r>
            <a:r>
              <a:rPr lang="en-US" err="1">
                <a:solidFill>
                  <a:srgbClr val="222222"/>
                </a:solidFill>
                <a:latin typeface="Arial"/>
                <a:cs typeface="Arial"/>
              </a:rPr>
              <a:t>bu</a:t>
            </a:r>
            <a:r>
              <a:rPr lang="en-US">
                <a:solidFill>
                  <a:srgbClr val="222222"/>
                </a:solidFill>
                <a:latin typeface="Arial"/>
                <a:cs typeface="Arial"/>
              </a:rPr>
              <a:t> the independent variable , which</a:t>
            </a:r>
            <a:r>
              <a:rPr lang="en-US" b="0" i="0">
                <a:solidFill>
                  <a:srgbClr val="222222"/>
                </a:solidFill>
                <a:effectLst/>
                <a:latin typeface="Arial"/>
                <a:cs typeface="Arial"/>
              </a:rPr>
              <a:t> is significantly higher than the </a:t>
            </a:r>
            <a:r>
              <a:rPr lang="en-US">
                <a:solidFill>
                  <a:srgbClr val="222222"/>
                </a:solidFill>
                <a:latin typeface="Arial"/>
                <a:cs typeface="Arial"/>
              </a:rPr>
              <a:t>multiple </a:t>
            </a:r>
            <a:r>
              <a:rPr lang="en-US" b="0" i="0">
                <a:solidFill>
                  <a:srgbClr val="222222"/>
                </a:solidFill>
                <a:effectLst/>
                <a:latin typeface="Arial"/>
                <a:cs typeface="Arial"/>
              </a:rPr>
              <a:t>linear </a:t>
            </a:r>
            <a:r>
              <a:rPr lang="en-US">
                <a:solidFill>
                  <a:srgbClr val="222222"/>
                </a:solidFill>
                <a:latin typeface="Arial"/>
                <a:cs typeface="Arial"/>
              </a:rPr>
              <a:t>regression </a:t>
            </a:r>
            <a:r>
              <a:rPr lang="en-US" b="0" i="0">
                <a:solidFill>
                  <a:srgbClr val="222222"/>
                </a:solidFill>
                <a:effectLst/>
                <a:latin typeface="Arial"/>
                <a:cs typeface="Arial"/>
              </a:rPr>
              <a:t>model.</a:t>
            </a:r>
            <a:endParaRPr lang="en-US">
              <a:solidFill>
                <a:srgbClr val="222222"/>
              </a:solidFill>
              <a:latin typeface="Arial"/>
              <a:cs typeface="Arial"/>
            </a:endParaRPr>
          </a:p>
          <a:p>
            <a:pPr marL="742950" lvl="1" indent="-285750"/>
            <a:r>
              <a:rPr lang="en-US" b="1">
                <a:ea typeface="+mn-lt"/>
                <a:cs typeface="+mn-lt"/>
              </a:rPr>
              <a:t>Adjusted R² = 0.51</a:t>
            </a:r>
            <a:r>
              <a:rPr lang="en-US">
                <a:ea typeface="+mn-lt"/>
                <a:cs typeface="+mn-lt"/>
              </a:rPr>
              <a:t> →After adjusting for additional predictors, the model still explains </a:t>
            </a:r>
            <a:r>
              <a:rPr lang="en-US" b="1">
                <a:ea typeface="+mn-lt"/>
                <a:cs typeface="+mn-lt"/>
              </a:rPr>
              <a:t>79.4%</a:t>
            </a:r>
            <a:r>
              <a:rPr lang="en-US">
                <a:ea typeface="+mn-lt"/>
                <a:cs typeface="+mn-lt"/>
              </a:rPr>
              <a:t> of the variance.</a:t>
            </a:r>
            <a:endParaRPr lang="en-US" b="0" i="0">
              <a:effectLst/>
              <a:latin typeface="Arial"/>
              <a:cs typeface="Arial"/>
            </a:endParaRPr>
          </a:p>
          <a:p>
            <a:pPr marL="457200" lvl="1" indent="0">
              <a:buNone/>
            </a:pPr>
            <a:endParaRPr lang="en-US" b="1">
              <a:solidFill>
                <a:srgbClr val="000000"/>
              </a:solidFill>
              <a:ea typeface="+mn-lt"/>
              <a:cs typeface="+mn-lt"/>
            </a:endParaRPr>
          </a:p>
          <a:p>
            <a:pPr marL="457200" lvl="1" indent="0">
              <a:buNone/>
            </a:pPr>
            <a:r>
              <a:rPr lang="en-US" b="1">
                <a:solidFill>
                  <a:srgbClr val="000000"/>
                </a:solidFill>
                <a:highlight>
                  <a:srgbClr val="FFFF00"/>
                </a:highlight>
                <a:ea typeface="+mn-lt"/>
                <a:cs typeface="+mn-lt"/>
              </a:rPr>
              <a:t>INTERPRETATION:</a:t>
            </a:r>
            <a:endParaRPr lang="en-US">
              <a:highlight>
                <a:srgbClr val="FFFF00"/>
              </a:highlight>
            </a:endParaRPr>
          </a:p>
          <a:p>
            <a:pPr marL="457200" lvl="1" indent="0">
              <a:buNone/>
            </a:pPr>
            <a:r>
              <a:rPr lang="en-US" b="1">
                <a:solidFill>
                  <a:srgbClr val="000000"/>
                </a:solidFill>
                <a:ea typeface="+mn-lt"/>
                <a:cs typeface="+mn-lt"/>
              </a:rPr>
              <a:t>Polynomial regression</a:t>
            </a:r>
            <a:r>
              <a:rPr lang="en-US">
                <a:solidFill>
                  <a:srgbClr val="000000"/>
                </a:solidFill>
                <a:ea typeface="+mn-lt"/>
                <a:cs typeface="+mn-lt"/>
              </a:rPr>
              <a:t> </a:t>
            </a:r>
            <a:r>
              <a:rPr lang="en-US" b="1">
                <a:solidFill>
                  <a:srgbClr val="000000"/>
                </a:solidFill>
                <a:ea typeface="+mn-lt"/>
                <a:cs typeface="+mn-lt"/>
              </a:rPr>
              <a:t>outperforms</a:t>
            </a:r>
            <a:r>
              <a:rPr lang="en-US">
                <a:solidFill>
                  <a:srgbClr val="000000"/>
                </a:solidFill>
                <a:ea typeface="+mn-lt"/>
                <a:cs typeface="+mn-lt"/>
              </a:rPr>
              <a:t> multiple linear regression in explaining the data, indicating that a nonlinear model is more suitable for our dataset.</a:t>
            </a:r>
            <a:endParaRPr lang="en-US"/>
          </a:p>
          <a:p>
            <a:pPr marL="742950" lvl="1" indent="-285750"/>
            <a:endParaRPr lang="en-US">
              <a:solidFill>
                <a:srgbClr val="000000"/>
              </a:solidFill>
              <a:latin typeface="Avenir Next LT Pro"/>
              <a:cs typeface="Arial"/>
            </a:endParaRPr>
          </a:p>
          <a:p>
            <a:pPr marL="742950" lvl="1" indent="-285750"/>
            <a:endParaRPr lang="en-US">
              <a:solidFill>
                <a:srgbClr val="222222"/>
              </a:solidFill>
              <a:latin typeface="Arial"/>
              <a:cs typeface="Arial"/>
            </a:endParaRPr>
          </a:p>
          <a:p>
            <a:pPr marL="0" indent="0">
              <a:buNone/>
            </a:pPr>
            <a:endParaRPr lang="en-US">
              <a:solidFill>
                <a:srgbClr val="000000"/>
              </a:solidFill>
              <a:latin typeface="Avenir Next LT Pro"/>
              <a:cs typeface="Arial"/>
            </a:endParaRPr>
          </a:p>
        </p:txBody>
      </p:sp>
    </p:spTree>
    <p:extLst>
      <p:ext uri="{BB962C8B-B14F-4D97-AF65-F5344CB8AC3E}">
        <p14:creationId xmlns:p14="http://schemas.microsoft.com/office/powerpoint/2010/main" val="3147006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0BCBD-1787-2521-B564-2F8CD3942FA5}"/>
              </a:ext>
            </a:extLst>
          </p:cNvPr>
          <p:cNvSpPr>
            <a:spLocks noGrp="1" noRot="1" noMove="1" noResize="1" noEditPoints="1" noAdjustHandles="1" noChangeArrowheads="1" noChangeShapeType="1"/>
          </p:cNvSpPr>
          <p:nvPr>
            <p:ph type="title"/>
          </p:nvPr>
        </p:nvSpPr>
        <p:spPr/>
        <p:txBody>
          <a:bodyPr anchor="ctr">
            <a:normAutofit/>
          </a:bodyPr>
          <a:lstStyle/>
          <a:p>
            <a:r>
              <a:rPr lang="en-US" sz="4000"/>
              <a:t>Actual vs Predicted Rent:</a:t>
            </a:r>
          </a:p>
        </p:txBody>
      </p:sp>
      <p:pic>
        <p:nvPicPr>
          <p:cNvPr id="7" name="Content Placeholder 6" descr="A graph of a scatter plot&#10;&#10;AI-generated content may be incorrect.">
            <a:extLst>
              <a:ext uri="{FF2B5EF4-FFF2-40B4-BE49-F238E27FC236}">
                <a16:creationId xmlns:a16="http://schemas.microsoft.com/office/drawing/2014/main" id="{AAEB5C92-8532-B846-33D6-C70F57DD8630}"/>
              </a:ext>
            </a:extLst>
          </p:cNvPr>
          <p:cNvPicPr>
            <a:picLocks noGrp="1" noChangeAspect="1"/>
          </p:cNvPicPr>
          <p:nvPr>
            <p:ph idx="1"/>
          </p:nvPr>
        </p:nvPicPr>
        <p:blipFill>
          <a:blip r:embed="rId3"/>
          <a:stretch>
            <a:fillRect/>
          </a:stretch>
        </p:blipFill>
        <p:spPr>
          <a:xfrm>
            <a:off x="1536213" y="1345736"/>
            <a:ext cx="7656755" cy="4825664"/>
          </a:xfrm>
        </p:spPr>
      </p:pic>
    </p:spTree>
    <p:extLst>
      <p:ext uri="{BB962C8B-B14F-4D97-AF65-F5344CB8AC3E}">
        <p14:creationId xmlns:p14="http://schemas.microsoft.com/office/powerpoint/2010/main" val="3461767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579F5-A27A-47D2-CBD1-E778798B350F}"/>
              </a:ext>
            </a:extLst>
          </p:cNvPr>
          <p:cNvSpPr>
            <a:spLocks noGrp="1" noRot="1" noMove="1" noResize="1" noEditPoints="1" noAdjustHandles="1" noChangeArrowheads="1" noChangeShapeType="1"/>
          </p:cNvSpPr>
          <p:nvPr>
            <p:ph type="title"/>
          </p:nvPr>
        </p:nvSpPr>
        <p:spPr/>
        <p:txBody>
          <a:bodyPr anchor="t">
            <a:noAutofit/>
          </a:bodyPr>
          <a:lstStyle/>
          <a:p>
            <a:r>
              <a:rPr lang="en-US" sz="4000"/>
              <a:t>Correlation between Input variables:</a:t>
            </a:r>
          </a:p>
        </p:txBody>
      </p:sp>
      <p:pic>
        <p:nvPicPr>
          <p:cNvPr id="1026" name="Picture 2">
            <a:extLst>
              <a:ext uri="{FF2B5EF4-FFF2-40B4-BE49-F238E27FC236}">
                <a16:creationId xmlns:a16="http://schemas.microsoft.com/office/drawing/2014/main" id="{58B7F48D-5C35-10CE-350D-A52B2FD75697}"/>
              </a:ext>
            </a:extLst>
          </p:cNvPr>
          <p:cNvPicPr>
            <a:picLocks noGrp="1" noRot="1" noChangeAspect="1" noMove="1" noResize="1" noEditPoints="1" noAdjustHandles="1" noChangeArrowheads="1" noChangeShapeType="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72282" y="1569511"/>
            <a:ext cx="7247436" cy="4923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38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B6B20-C650-832C-9CCC-CFE15AC02F52}"/>
              </a:ext>
            </a:extLst>
          </p:cNvPr>
          <p:cNvSpPr>
            <a:spLocks noGrp="1" noRot="1" noMove="1" noResize="1" noEditPoints="1" noAdjustHandles="1" noChangeArrowheads="1" noChangeShapeType="1"/>
          </p:cNvSpPr>
          <p:nvPr>
            <p:ph type="title"/>
          </p:nvPr>
        </p:nvSpPr>
        <p:spPr>
          <a:xfrm>
            <a:off x="421004" y="319405"/>
            <a:ext cx="11349990" cy="1325563"/>
          </a:xfrm>
        </p:spPr>
        <p:txBody>
          <a:bodyPr anchor="ctr">
            <a:noAutofit/>
          </a:bodyPr>
          <a:lstStyle/>
          <a:p>
            <a:r>
              <a:rPr lang="en-US" sz="4000"/>
              <a:t>Correlation between Input &amp; Output variable:</a:t>
            </a:r>
          </a:p>
        </p:txBody>
      </p:sp>
      <p:pic>
        <p:nvPicPr>
          <p:cNvPr id="2050" name="Picture 2">
            <a:extLst>
              <a:ext uri="{FF2B5EF4-FFF2-40B4-BE49-F238E27FC236}">
                <a16:creationId xmlns:a16="http://schemas.microsoft.com/office/drawing/2014/main" id="{809DA28C-39EC-7249-AAEA-9A8B3FA44B4F}"/>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5680" y="1781492"/>
            <a:ext cx="7020639" cy="4493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7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2401-DC88-7638-BEEA-F338EAB7A1DB}"/>
              </a:ext>
            </a:extLst>
          </p:cNvPr>
          <p:cNvSpPr>
            <a:spLocks noGrp="1"/>
          </p:cNvSpPr>
          <p:nvPr>
            <p:ph type="title"/>
          </p:nvPr>
        </p:nvSpPr>
        <p:spPr>
          <a:xfrm>
            <a:off x="1868715" y="1714953"/>
            <a:ext cx="8454571" cy="2290763"/>
          </a:xfrm>
        </p:spPr>
        <p:txBody>
          <a:bodyPr>
            <a:normAutofit/>
          </a:bodyPr>
          <a:lstStyle/>
          <a:p>
            <a:r>
              <a:rPr lang="en-US" sz="9650">
                <a:gradFill>
                  <a:gsLst>
                    <a:gs pos="0">
                      <a:srgbClr val="00BAC8"/>
                    </a:gs>
                    <a:gs pos="100000">
                      <a:srgbClr val="203040"/>
                    </a:gs>
                  </a:gsLst>
                  <a:lin ang="0" scaled="1"/>
                </a:gradFill>
                <a:latin typeface="Aharoni"/>
                <a:cs typeface="Angsana New"/>
              </a:rPr>
              <a:t>Visualization</a:t>
            </a:r>
            <a:endParaRPr lang="en-US" sz="9650">
              <a:gradFill>
                <a:gsLst>
                  <a:gs pos="0">
                    <a:srgbClr val="00BAC8"/>
                  </a:gs>
                  <a:gs pos="100000">
                    <a:srgbClr val="203040"/>
                  </a:gs>
                </a:gsLst>
                <a:lin ang="0" scaled="1"/>
              </a:gradFill>
            </a:endParaRPr>
          </a:p>
        </p:txBody>
      </p:sp>
    </p:spTree>
    <p:extLst>
      <p:ext uri="{BB962C8B-B14F-4D97-AF65-F5344CB8AC3E}">
        <p14:creationId xmlns:p14="http://schemas.microsoft.com/office/powerpoint/2010/main" val="1491973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CBAD-C667-1AA6-9F58-C214565204F3}"/>
              </a:ext>
            </a:extLst>
          </p:cNvPr>
          <p:cNvSpPr>
            <a:spLocks noGrp="1" noRot="1" noMove="1" noResize="1" noEditPoints="1" noAdjustHandles="1" noChangeArrowheads="1" noChangeShapeType="1"/>
          </p:cNvSpPr>
          <p:nvPr>
            <p:ph type="title"/>
          </p:nvPr>
        </p:nvSpPr>
        <p:spPr>
          <a:xfrm>
            <a:off x="838200" y="320027"/>
            <a:ext cx="10515600" cy="649610"/>
          </a:xfrm>
        </p:spPr>
        <p:txBody>
          <a:bodyPr anchor="t">
            <a:noAutofit/>
          </a:bodyPr>
          <a:lstStyle/>
          <a:p>
            <a:r>
              <a:rPr lang="en-US" sz="3200"/>
              <a:t>Visualizations for Binary Classification Analysis:</a:t>
            </a:r>
          </a:p>
        </p:txBody>
      </p:sp>
      <p:pic>
        <p:nvPicPr>
          <p:cNvPr id="1026" name="Picture 2">
            <a:extLst>
              <a:ext uri="{FF2B5EF4-FFF2-40B4-BE49-F238E27FC236}">
                <a16:creationId xmlns:a16="http://schemas.microsoft.com/office/drawing/2014/main" id="{921C369A-828B-55DE-40E0-A4C5317A41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243" y="2149708"/>
            <a:ext cx="3430640" cy="2558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7E258B9-1780-59B1-9E32-7D95FB5BBF38}"/>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654278" y="1270984"/>
            <a:ext cx="2443618" cy="22351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5910FA60-0AE2-8C24-765C-3F3D975CEF18}"/>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315071" y="1270985"/>
            <a:ext cx="2730536" cy="226844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783F98-AE1E-7CC6-4041-521116DF06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4039" y="1277414"/>
            <a:ext cx="2730536" cy="22684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3367DBE3-A19E-C751-FAEA-7F8F1255D826}"/>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315071" y="3860898"/>
            <a:ext cx="2730537" cy="22736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5FC742E6-0E9E-51C0-EDB0-679764D27F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7003" y="3866153"/>
            <a:ext cx="2730538" cy="227369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319F5C31-9027-116A-FF71-DE1A10FCE008}"/>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722773" y="3885994"/>
            <a:ext cx="2240239" cy="23473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267620E-0813-95DB-E248-47369F701C58}"/>
              </a:ext>
            </a:extLst>
          </p:cNvPr>
          <p:cNvSpPr txBox="1">
            <a:spLocks noGrp="1" noRot="1" noMove="1" noResize="1" noEditPoints="1" noAdjustHandles="1" noChangeArrowheads="1" noChangeShapeType="1"/>
          </p:cNvSpPr>
          <p:nvPr/>
        </p:nvSpPr>
        <p:spPr>
          <a:xfrm>
            <a:off x="838200" y="4708291"/>
            <a:ext cx="2071172" cy="307777"/>
          </a:xfrm>
          <a:prstGeom prst="rect">
            <a:avLst/>
          </a:prstGeom>
          <a:solidFill>
            <a:schemeClr val="tx2">
              <a:lumMod val="25000"/>
              <a:lumOff val="75000"/>
            </a:schemeClr>
          </a:solidFill>
        </p:spPr>
        <p:txBody>
          <a:bodyPr wrap="square" rtlCol="0">
            <a:spAutoFit/>
          </a:bodyPr>
          <a:lstStyle/>
          <a:p>
            <a:pPr algn="ctr"/>
            <a:r>
              <a:rPr lang="en-US" sz="1400"/>
              <a:t>Imbalanced data</a:t>
            </a:r>
          </a:p>
        </p:txBody>
      </p:sp>
      <p:sp>
        <p:nvSpPr>
          <p:cNvPr id="5" name="TextBox 4">
            <a:extLst>
              <a:ext uri="{FF2B5EF4-FFF2-40B4-BE49-F238E27FC236}">
                <a16:creationId xmlns:a16="http://schemas.microsoft.com/office/drawing/2014/main" id="{36DCD75E-999F-B334-E2F7-A69D35F0DC62}"/>
              </a:ext>
            </a:extLst>
          </p:cNvPr>
          <p:cNvSpPr txBox="1">
            <a:spLocks noGrp="1" noRot="1" noMove="1" noResize="1" noEditPoints="1" noAdjustHandles="1" noChangeArrowheads="1" noChangeShapeType="1"/>
          </p:cNvSpPr>
          <p:nvPr/>
        </p:nvSpPr>
        <p:spPr>
          <a:xfrm>
            <a:off x="3840501" y="3429399"/>
            <a:ext cx="2071172" cy="461665"/>
          </a:xfrm>
          <a:prstGeom prst="rect">
            <a:avLst/>
          </a:prstGeom>
          <a:solidFill>
            <a:schemeClr val="tx2">
              <a:lumMod val="25000"/>
              <a:lumOff val="75000"/>
            </a:schemeClr>
          </a:solidFill>
        </p:spPr>
        <p:txBody>
          <a:bodyPr wrap="square" rtlCol="0">
            <a:spAutoFit/>
          </a:bodyPr>
          <a:lstStyle/>
          <a:p>
            <a:pPr algn="ctr"/>
            <a:r>
              <a:rPr lang="en-US" sz="1200"/>
              <a:t>Class Distribution Before Balancing</a:t>
            </a:r>
          </a:p>
        </p:txBody>
      </p:sp>
      <p:sp>
        <p:nvSpPr>
          <p:cNvPr id="6" name="TextBox 5">
            <a:extLst>
              <a:ext uri="{FF2B5EF4-FFF2-40B4-BE49-F238E27FC236}">
                <a16:creationId xmlns:a16="http://schemas.microsoft.com/office/drawing/2014/main" id="{AECCAE82-574D-D6F2-50CC-63CF1AA483BE}"/>
              </a:ext>
            </a:extLst>
          </p:cNvPr>
          <p:cNvSpPr txBox="1">
            <a:spLocks noGrp="1" noRot="1" noMove="1" noResize="1" noEditPoints="1" noAdjustHandles="1" noChangeArrowheads="1" noChangeShapeType="1"/>
          </p:cNvSpPr>
          <p:nvPr/>
        </p:nvSpPr>
        <p:spPr>
          <a:xfrm>
            <a:off x="3807306" y="6233355"/>
            <a:ext cx="2071172" cy="461665"/>
          </a:xfrm>
          <a:prstGeom prst="rect">
            <a:avLst/>
          </a:prstGeom>
          <a:solidFill>
            <a:schemeClr val="tx2">
              <a:lumMod val="25000"/>
              <a:lumOff val="75000"/>
            </a:schemeClr>
          </a:solidFill>
        </p:spPr>
        <p:txBody>
          <a:bodyPr wrap="square" rtlCol="0">
            <a:spAutoFit/>
          </a:bodyPr>
          <a:lstStyle/>
          <a:p>
            <a:pPr algn="ctr"/>
            <a:r>
              <a:rPr lang="en-US" sz="1200"/>
              <a:t>Class Distribution After SMOTE</a:t>
            </a:r>
          </a:p>
        </p:txBody>
      </p:sp>
      <p:sp>
        <p:nvSpPr>
          <p:cNvPr id="7" name="TextBox 6">
            <a:extLst>
              <a:ext uri="{FF2B5EF4-FFF2-40B4-BE49-F238E27FC236}">
                <a16:creationId xmlns:a16="http://schemas.microsoft.com/office/drawing/2014/main" id="{4E125143-DFF6-3292-971E-D9B714C55D32}"/>
              </a:ext>
            </a:extLst>
          </p:cNvPr>
          <p:cNvSpPr txBox="1">
            <a:spLocks noGrp="1" noRot="1" noMove="1" noResize="1" noEditPoints="1" noAdjustHandles="1" noChangeArrowheads="1" noChangeShapeType="1"/>
          </p:cNvSpPr>
          <p:nvPr/>
        </p:nvSpPr>
        <p:spPr>
          <a:xfrm>
            <a:off x="6951643" y="3525109"/>
            <a:ext cx="4402157" cy="276999"/>
          </a:xfrm>
          <a:prstGeom prst="rect">
            <a:avLst/>
          </a:prstGeom>
          <a:solidFill>
            <a:schemeClr val="tx2">
              <a:lumMod val="25000"/>
              <a:lumOff val="75000"/>
            </a:schemeClr>
          </a:solidFill>
        </p:spPr>
        <p:txBody>
          <a:bodyPr wrap="square" rtlCol="0">
            <a:spAutoFit/>
          </a:bodyPr>
          <a:lstStyle/>
          <a:p>
            <a:pPr algn="ctr"/>
            <a:r>
              <a:rPr lang="en-US" sz="1200"/>
              <a:t>Outliers detected and removed for “Age” column</a:t>
            </a:r>
          </a:p>
        </p:txBody>
      </p:sp>
      <p:sp>
        <p:nvSpPr>
          <p:cNvPr id="8" name="TextBox 7">
            <a:extLst>
              <a:ext uri="{FF2B5EF4-FFF2-40B4-BE49-F238E27FC236}">
                <a16:creationId xmlns:a16="http://schemas.microsoft.com/office/drawing/2014/main" id="{2783C556-267C-6D9F-942F-7B44185D4FDA}"/>
              </a:ext>
            </a:extLst>
          </p:cNvPr>
          <p:cNvSpPr txBox="1">
            <a:spLocks noGrp="1" noRot="1" noMove="1" noResize="1" noEditPoints="1" noAdjustHandles="1" noChangeArrowheads="1" noChangeShapeType="1"/>
          </p:cNvSpPr>
          <p:nvPr/>
        </p:nvSpPr>
        <p:spPr>
          <a:xfrm>
            <a:off x="6951643" y="6167863"/>
            <a:ext cx="4318612" cy="276999"/>
          </a:xfrm>
          <a:prstGeom prst="rect">
            <a:avLst/>
          </a:prstGeom>
          <a:solidFill>
            <a:schemeClr val="tx2">
              <a:lumMod val="25000"/>
              <a:lumOff val="75000"/>
            </a:schemeClr>
          </a:solidFill>
        </p:spPr>
        <p:txBody>
          <a:bodyPr wrap="square" rtlCol="0">
            <a:spAutoFit/>
          </a:bodyPr>
          <a:lstStyle/>
          <a:p>
            <a:pPr algn="ctr"/>
            <a:r>
              <a:rPr lang="en-US" sz="1200"/>
              <a:t>Outliers detected and removed for “Monthly Bill” column</a:t>
            </a:r>
          </a:p>
        </p:txBody>
      </p:sp>
    </p:spTree>
    <p:extLst>
      <p:ext uri="{BB962C8B-B14F-4D97-AF65-F5344CB8AC3E}">
        <p14:creationId xmlns:p14="http://schemas.microsoft.com/office/powerpoint/2010/main" val="859229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F486F-2F09-08BA-94F5-0B6BC0E44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1C92E2-764A-C61D-D57B-12139E7A51CF}"/>
              </a:ext>
            </a:extLst>
          </p:cNvPr>
          <p:cNvSpPr>
            <a:spLocks noGrp="1" noRot="1" noMove="1" noResize="1" noEditPoints="1" noAdjustHandles="1" noChangeArrowheads="1" noChangeShapeType="1"/>
          </p:cNvSpPr>
          <p:nvPr>
            <p:ph type="title"/>
          </p:nvPr>
        </p:nvSpPr>
        <p:spPr>
          <a:xfrm>
            <a:off x="777050" y="255993"/>
            <a:ext cx="10515600" cy="667924"/>
          </a:xfrm>
        </p:spPr>
        <p:txBody>
          <a:bodyPr anchor="t">
            <a:noAutofit/>
          </a:bodyPr>
          <a:lstStyle/>
          <a:p>
            <a:r>
              <a:rPr lang="en-US" sz="3200"/>
              <a:t>Visualizations for Binary Classification Analysis:</a:t>
            </a:r>
          </a:p>
        </p:txBody>
      </p:sp>
      <p:pic>
        <p:nvPicPr>
          <p:cNvPr id="2050" name="Picture 2">
            <a:extLst>
              <a:ext uri="{FF2B5EF4-FFF2-40B4-BE49-F238E27FC236}">
                <a16:creationId xmlns:a16="http://schemas.microsoft.com/office/drawing/2014/main" id="{EDE316AD-A08B-9A08-6F69-251FB9E27792}"/>
              </a:ext>
            </a:extLst>
          </p:cNvPr>
          <p:cNvPicPr>
            <a:picLocks noGrp="1" noRot="1" noChangeAspect="1" noMove="1" noResize="1" noEditPoints="1" noAdjustHandles="1" noChangeArrowheads="1" noChangeShapeType="1" noCrop="1"/>
          </p:cNvPicPr>
          <p:nvPr>
            <p:ph idx="1"/>
          </p:nvPr>
        </p:nvPicPr>
        <p:blipFill rotWithShape="1">
          <a:blip r:embed="rId2">
            <a:extLst>
              <a:ext uri="{28A0092B-C50C-407E-A947-70E740481C1C}">
                <a14:useLocalDpi xmlns:a14="http://schemas.microsoft.com/office/drawing/2010/main" val="0"/>
              </a:ext>
            </a:extLst>
          </a:blip>
          <a:srcRect t="6426"/>
          <a:stretch/>
        </p:blipFill>
        <p:spPr bwMode="auto">
          <a:xfrm>
            <a:off x="394447" y="1228427"/>
            <a:ext cx="2682262" cy="20830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268181-82D1-FB5B-CA9D-DA0FC64F819A}"/>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t="7747"/>
          <a:stretch/>
        </p:blipFill>
        <p:spPr bwMode="auto">
          <a:xfrm>
            <a:off x="336788" y="4175393"/>
            <a:ext cx="2611717" cy="200050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6E0D3E63-595A-1F1B-ACE1-8A381A4E7B83}"/>
              </a:ext>
            </a:extLst>
          </p:cNvPr>
          <p:cNvPicPr>
            <a:picLocks noGrp="1" noRot="1" noChangeAspect="1" noMove="1" noResize="1" noEditPoints="1" noAdjustHandles="1" noChangeArrowheads="1" noChangeShapeType="1" noCrop="1"/>
          </p:cNvPicPr>
          <p:nvPr/>
        </p:nvPicPr>
        <p:blipFill rotWithShape="1">
          <a:blip r:embed="rId4">
            <a:extLst>
              <a:ext uri="{28A0092B-C50C-407E-A947-70E740481C1C}">
                <a14:useLocalDpi xmlns:a14="http://schemas.microsoft.com/office/drawing/2010/main" val="0"/>
              </a:ext>
            </a:extLst>
          </a:blip>
          <a:srcRect t="6465"/>
          <a:stretch/>
        </p:blipFill>
        <p:spPr bwMode="auto">
          <a:xfrm>
            <a:off x="3141696" y="1228426"/>
            <a:ext cx="2682262" cy="20830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00886FD6-BA06-4816-221A-23D733695CBF}"/>
              </a:ext>
            </a:extLst>
          </p:cNvPr>
          <p:cNvPicPr>
            <a:picLocks noGrp="1" noRot="1" noChangeAspect="1" noMove="1" noResize="1" noEditPoints="1" noAdjustHandles="1" noChangeArrowheads="1" noChangeShapeType="1" noCrop="1"/>
          </p:cNvPicPr>
          <p:nvPr/>
        </p:nvPicPr>
        <p:blipFill rotWithShape="1">
          <a:blip r:embed="rId5">
            <a:extLst>
              <a:ext uri="{28A0092B-C50C-407E-A947-70E740481C1C}">
                <a14:useLocalDpi xmlns:a14="http://schemas.microsoft.com/office/drawing/2010/main" val="0"/>
              </a:ext>
            </a:extLst>
          </a:blip>
          <a:srcRect t="6563"/>
          <a:stretch/>
        </p:blipFill>
        <p:spPr bwMode="auto">
          <a:xfrm>
            <a:off x="3193522" y="4092865"/>
            <a:ext cx="2684988" cy="208303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1EAF2278-689F-D190-8438-F7E6C8CF2B61}"/>
              </a:ext>
            </a:extLst>
          </p:cNvPr>
          <p:cNvPicPr>
            <a:picLocks noGrp="1" noRot="1" noChangeAspect="1" noMove="1" noResize="1" noEditPoints="1" noAdjustHandles="1" noChangeArrowheads="1" noChangeShapeType="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34850" y="1094300"/>
            <a:ext cx="2410012" cy="233469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7F82D1FD-B108-81DC-3463-5C2752042DAF}"/>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008322" y="3869329"/>
            <a:ext cx="2611717" cy="25301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F47F85CC-932A-1837-9804-64A74E312488}"/>
              </a:ext>
            </a:extLst>
          </p:cNvPr>
          <p:cNvPicPr>
            <a:picLocks noGrp="1" noRot="1" noChangeAspect="1" noMove="1" noResize="1" noEditPoints="1" noAdjustHandles="1" noChangeArrowheads="1" noChangeShapeType="1" noCrop="1"/>
          </p:cNvPicPr>
          <p:nvPr/>
        </p:nvPicPr>
        <p:blipFill>
          <a:blip r:embed="rId8">
            <a:extLst>
              <a:ext uri="{28A0092B-C50C-407E-A947-70E740481C1C}">
                <a14:useLocalDpi xmlns:a14="http://schemas.microsoft.com/office/drawing/2010/main" val="0"/>
              </a:ext>
            </a:extLst>
          </a:blip>
          <a:srcRect/>
          <a:stretch>
            <a:fillRect/>
          </a:stretch>
        </p:blipFill>
        <p:spPr bwMode="auto">
          <a:xfrm>
            <a:off x="8603929" y="1228427"/>
            <a:ext cx="3502196" cy="208308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25B16857-479F-1D6B-1AFA-CD60DF640E2C}"/>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Lst>
          </a:blip>
          <a:srcRect/>
          <a:stretch>
            <a:fillRect/>
          </a:stretch>
        </p:blipFill>
        <p:spPr bwMode="auto">
          <a:xfrm>
            <a:off x="8749852" y="4007407"/>
            <a:ext cx="3356273" cy="18175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315855F-D23F-C657-2AD2-D31556EE2567}"/>
              </a:ext>
            </a:extLst>
          </p:cNvPr>
          <p:cNvSpPr txBox="1">
            <a:spLocks noGrp="1" noRot="1" noMove="1" noResize="1" noEditPoints="1" noAdjustHandles="1" noChangeArrowheads="1" noChangeShapeType="1"/>
          </p:cNvSpPr>
          <p:nvPr/>
        </p:nvSpPr>
        <p:spPr>
          <a:xfrm>
            <a:off x="560042" y="3305889"/>
            <a:ext cx="2143642" cy="246221"/>
          </a:xfrm>
          <a:prstGeom prst="rect">
            <a:avLst/>
          </a:prstGeom>
          <a:solidFill>
            <a:schemeClr val="tx2">
              <a:lumMod val="25000"/>
              <a:lumOff val="75000"/>
            </a:schemeClr>
          </a:solidFill>
        </p:spPr>
        <p:txBody>
          <a:bodyPr wrap="square" rtlCol="0">
            <a:spAutoFit/>
          </a:bodyPr>
          <a:lstStyle/>
          <a:p>
            <a:r>
              <a:rPr lang="en-US" sz="1000"/>
              <a:t>confusion matrix for Naive Bayes</a:t>
            </a:r>
          </a:p>
        </p:txBody>
      </p:sp>
      <p:sp>
        <p:nvSpPr>
          <p:cNvPr id="8" name="TextBox 7">
            <a:extLst>
              <a:ext uri="{FF2B5EF4-FFF2-40B4-BE49-F238E27FC236}">
                <a16:creationId xmlns:a16="http://schemas.microsoft.com/office/drawing/2014/main" id="{539803F8-B214-DABE-EA34-2320898DA13D}"/>
              </a:ext>
            </a:extLst>
          </p:cNvPr>
          <p:cNvSpPr txBox="1">
            <a:spLocks noGrp="1" noRot="1" noMove="1" noResize="1" noEditPoints="1" noAdjustHandles="1" noChangeArrowheads="1" noChangeShapeType="1"/>
          </p:cNvSpPr>
          <p:nvPr/>
        </p:nvSpPr>
        <p:spPr>
          <a:xfrm>
            <a:off x="3380683" y="3332859"/>
            <a:ext cx="2281141" cy="246221"/>
          </a:xfrm>
          <a:prstGeom prst="rect">
            <a:avLst/>
          </a:prstGeom>
          <a:solidFill>
            <a:schemeClr val="tx2">
              <a:lumMod val="25000"/>
              <a:lumOff val="75000"/>
            </a:schemeClr>
          </a:solidFill>
        </p:spPr>
        <p:txBody>
          <a:bodyPr wrap="square" rtlCol="0">
            <a:spAutoFit/>
          </a:bodyPr>
          <a:lstStyle/>
          <a:p>
            <a:r>
              <a:rPr lang="en-US" sz="1000"/>
              <a:t>confusion matrix for Random Forest</a:t>
            </a:r>
          </a:p>
        </p:txBody>
      </p:sp>
      <p:sp>
        <p:nvSpPr>
          <p:cNvPr id="9" name="TextBox 8">
            <a:extLst>
              <a:ext uri="{FF2B5EF4-FFF2-40B4-BE49-F238E27FC236}">
                <a16:creationId xmlns:a16="http://schemas.microsoft.com/office/drawing/2014/main" id="{4E9CFE5D-B032-7AF3-0068-775F6293875A}"/>
              </a:ext>
            </a:extLst>
          </p:cNvPr>
          <p:cNvSpPr txBox="1">
            <a:spLocks noGrp="1" noRot="1" noMove="1" noResize="1" noEditPoints="1" noAdjustHandles="1" noChangeArrowheads="1" noChangeShapeType="1"/>
          </p:cNvSpPr>
          <p:nvPr/>
        </p:nvSpPr>
        <p:spPr>
          <a:xfrm>
            <a:off x="560042" y="6175895"/>
            <a:ext cx="2279296" cy="246221"/>
          </a:xfrm>
          <a:prstGeom prst="rect">
            <a:avLst/>
          </a:prstGeom>
          <a:solidFill>
            <a:schemeClr val="tx2">
              <a:lumMod val="25000"/>
              <a:lumOff val="75000"/>
            </a:schemeClr>
          </a:solidFill>
        </p:spPr>
        <p:txBody>
          <a:bodyPr wrap="square" rtlCol="0">
            <a:spAutoFit/>
          </a:bodyPr>
          <a:lstStyle/>
          <a:p>
            <a:r>
              <a:rPr lang="en-US" sz="1000"/>
              <a:t>confusion matrix for Decision Tree</a:t>
            </a:r>
          </a:p>
        </p:txBody>
      </p:sp>
      <p:sp>
        <p:nvSpPr>
          <p:cNvPr id="10" name="TextBox 9">
            <a:extLst>
              <a:ext uri="{FF2B5EF4-FFF2-40B4-BE49-F238E27FC236}">
                <a16:creationId xmlns:a16="http://schemas.microsoft.com/office/drawing/2014/main" id="{802A52F4-0C67-5A53-DFCC-A3B0BF5464A5}"/>
              </a:ext>
            </a:extLst>
          </p:cNvPr>
          <p:cNvSpPr txBox="1">
            <a:spLocks noGrp="1" noRot="1" noMove="1" noResize="1" noEditPoints="1" noAdjustHandles="1" noChangeArrowheads="1" noChangeShapeType="1"/>
          </p:cNvSpPr>
          <p:nvPr/>
        </p:nvSpPr>
        <p:spPr>
          <a:xfrm>
            <a:off x="3380684" y="6175895"/>
            <a:ext cx="2143642" cy="246221"/>
          </a:xfrm>
          <a:prstGeom prst="rect">
            <a:avLst/>
          </a:prstGeom>
          <a:solidFill>
            <a:schemeClr val="tx2">
              <a:lumMod val="25000"/>
              <a:lumOff val="75000"/>
            </a:schemeClr>
          </a:solidFill>
        </p:spPr>
        <p:txBody>
          <a:bodyPr wrap="square" rtlCol="0">
            <a:spAutoFit/>
          </a:bodyPr>
          <a:lstStyle/>
          <a:p>
            <a:r>
              <a:rPr lang="en-US" sz="1000"/>
              <a:t>confusion matrix for KNN</a:t>
            </a:r>
          </a:p>
        </p:txBody>
      </p:sp>
      <p:sp>
        <p:nvSpPr>
          <p:cNvPr id="11" name="TextBox 10">
            <a:extLst>
              <a:ext uri="{FF2B5EF4-FFF2-40B4-BE49-F238E27FC236}">
                <a16:creationId xmlns:a16="http://schemas.microsoft.com/office/drawing/2014/main" id="{00CF4978-0DE2-7A0C-3A41-F56F6DE52509}"/>
              </a:ext>
            </a:extLst>
          </p:cNvPr>
          <p:cNvSpPr txBox="1">
            <a:spLocks noGrp="1" noRot="1" noMove="1" noResize="1" noEditPoints="1" noAdjustHandles="1" noChangeArrowheads="1" noChangeShapeType="1"/>
          </p:cNvSpPr>
          <p:nvPr/>
        </p:nvSpPr>
        <p:spPr>
          <a:xfrm>
            <a:off x="6258184" y="3516554"/>
            <a:ext cx="2143642" cy="246221"/>
          </a:xfrm>
          <a:prstGeom prst="rect">
            <a:avLst/>
          </a:prstGeom>
          <a:solidFill>
            <a:schemeClr val="tx2">
              <a:lumMod val="25000"/>
              <a:lumOff val="75000"/>
            </a:schemeClr>
          </a:solidFill>
        </p:spPr>
        <p:txBody>
          <a:bodyPr wrap="square" rtlCol="0">
            <a:spAutoFit/>
          </a:bodyPr>
          <a:lstStyle/>
          <a:p>
            <a:r>
              <a:rPr lang="en-US" sz="1000"/>
              <a:t>ROC Curve for Training dataset</a:t>
            </a:r>
          </a:p>
        </p:txBody>
      </p:sp>
      <p:sp>
        <p:nvSpPr>
          <p:cNvPr id="12" name="TextBox 11">
            <a:extLst>
              <a:ext uri="{FF2B5EF4-FFF2-40B4-BE49-F238E27FC236}">
                <a16:creationId xmlns:a16="http://schemas.microsoft.com/office/drawing/2014/main" id="{B6BDE459-C5C1-93B7-DFE7-0852BBB05E3D}"/>
              </a:ext>
            </a:extLst>
          </p:cNvPr>
          <p:cNvSpPr txBox="1">
            <a:spLocks noGrp="1" noRot="1" noMove="1" noResize="1" noEditPoints="1" noAdjustHandles="1" noChangeArrowheads="1" noChangeShapeType="1"/>
          </p:cNvSpPr>
          <p:nvPr/>
        </p:nvSpPr>
        <p:spPr>
          <a:xfrm>
            <a:off x="6258184" y="6461966"/>
            <a:ext cx="2143642" cy="246221"/>
          </a:xfrm>
          <a:prstGeom prst="rect">
            <a:avLst/>
          </a:prstGeom>
          <a:solidFill>
            <a:schemeClr val="tx2">
              <a:lumMod val="25000"/>
              <a:lumOff val="75000"/>
            </a:schemeClr>
          </a:solidFill>
        </p:spPr>
        <p:txBody>
          <a:bodyPr wrap="square" rtlCol="0">
            <a:spAutoFit/>
          </a:bodyPr>
          <a:lstStyle/>
          <a:p>
            <a:r>
              <a:rPr lang="en-US" sz="1000"/>
              <a:t>ROC Curve for Testing dataset</a:t>
            </a:r>
          </a:p>
        </p:txBody>
      </p:sp>
      <p:sp>
        <p:nvSpPr>
          <p:cNvPr id="13" name="TextBox 12">
            <a:extLst>
              <a:ext uri="{FF2B5EF4-FFF2-40B4-BE49-F238E27FC236}">
                <a16:creationId xmlns:a16="http://schemas.microsoft.com/office/drawing/2014/main" id="{CC9271A1-83E1-A0CD-36F1-D95D6FBA0167}"/>
              </a:ext>
            </a:extLst>
          </p:cNvPr>
          <p:cNvSpPr txBox="1">
            <a:spLocks noGrp="1" noRot="1" noMove="1" noResize="1" noEditPoints="1" noAdjustHandles="1" noChangeArrowheads="1" noChangeShapeType="1"/>
          </p:cNvSpPr>
          <p:nvPr/>
        </p:nvSpPr>
        <p:spPr>
          <a:xfrm>
            <a:off x="9166131" y="3440538"/>
            <a:ext cx="2844946" cy="246221"/>
          </a:xfrm>
          <a:prstGeom prst="rect">
            <a:avLst/>
          </a:prstGeom>
          <a:solidFill>
            <a:schemeClr val="tx2">
              <a:lumMod val="25000"/>
              <a:lumOff val="75000"/>
            </a:schemeClr>
          </a:solidFill>
        </p:spPr>
        <p:txBody>
          <a:bodyPr wrap="square" rtlCol="0">
            <a:spAutoFit/>
          </a:bodyPr>
          <a:lstStyle/>
          <a:p>
            <a:r>
              <a:rPr lang="en-US" sz="1000"/>
              <a:t>Features importance using Random Forest</a:t>
            </a:r>
          </a:p>
        </p:txBody>
      </p:sp>
      <p:sp>
        <p:nvSpPr>
          <p:cNvPr id="14" name="TextBox 13">
            <a:extLst>
              <a:ext uri="{FF2B5EF4-FFF2-40B4-BE49-F238E27FC236}">
                <a16:creationId xmlns:a16="http://schemas.microsoft.com/office/drawing/2014/main" id="{EEEF6475-376E-6E95-DE21-90898557FAA7}"/>
              </a:ext>
            </a:extLst>
          </p:cNvPr>
          <p:cNvSpPr txBox="1">
            <a:spLocks noGrp="1" noRot="1" noMove="1" noResize="1" noEditPoints="1" noAdjustHandles="1" noChangeArrowheads="1" noChangeShapeType="1"/>
          </p:cNvSpPr>
          <p:nvPr/>
        </p:nvSpPr>
        <p:spPr>
          <a:xfrm>
            <a:off x="9334078" y="5953464"/>
            <a:ext cx="2509053" cy="246221"/>
          </a:xfrm>
          <a:prstGeom prst="rect">
            <a:avLst/>
          </a:prstGeom>
          <a:solidFill>
            <a:schemeClr val="tx2">
              <a:lumMod val="25000"/>
              <a:lumOff val="75000"/>
            </a:schemeClr>
          </a:solidFill>
        </p:spPr>
        <p:txBody>
          <a:bodyPr wrap="square" rtlCol="0">
            <a:spAutoFit/>
          </a:bodyPr>
          <a:lstStyle/>
          <a:p>
            <a:r>
              <a:rPr lang="en-US" sz="1000"/>
              <a:t>Finding best value of K in KNN</a:t>
            </a:r>
          </a:p>
        </p:txBody>
      </p:sp>
    </p:spTree>
    <p:extLst>
      <p:ext uri="{BB962C8B-B14F-4D97-AF65-F5344CB8AC3E}">
        <p14:creationId xmlns:p14="http://schemas.microsoft.com/office/powerpoint/2010/main" val="310603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F65A8D-4386-7F3F-BB1D-A26FA8CDA1B8}"/>
              </a:ext>
            </a:extLst>
          </p:cNvPr>
          <p:cNvSpPr txBox="1"/>
          <p:nvPr/>
        </p:nvSpPr>
        <p:spPr>
          <a:xfrm>
            <a:off x="560614" y="489857"/>
            <a:ext cx="6411686" cy="830997"/>
          </a:xfrm>
          <a:prstGeom prst="rect">
            <a:avLst/>
          </a:prstGeom>
          <a:noFill/>
        </p:spPr>
        <p:txBody>
          <a:bodyPr wrap="square" rtlCol="0">
            <a:spAutoFit/>
          </a:bodyPr>
          <a:lstStyle/>
          <a:p>
            <a:r>
              <a:rPr lang="en-US" sz="2800" b="1"/>
              <a:t>About Classification Dataset</a:t>
            </a:r>
          </a:p>
          <a:p>
            <a:r>
              <a:rPr lang="en-US" sz="2000"/>
              <a:t>Customer Churn Prediction Dataset:</a:t>
            </a:r>
            <a:endParaRPr lang="en-US" sz="2000" b="1"/>
          </a:p>
        </p:txBody>
      </p:sp>
      <p:graphicFrame>
        <p:nvGraphicFramePr>
          <p:cNvPr id="5" name="TextBox 1">
            <a:extLst>
              <a:ext uri="{FF2B5EF4-FFF2-40B4-BE49-F238E27FC236}">
                <a16:creationId xmlns:a16="http://schemas.microsoft.com/office/drawing/2014/main" id="{FA444E60-C54C-F2C0-F1BF-EB28643DF7B5}"/>
              </a:ext>
            </a:extLst>
          </p:cNvPr>
          <p:cNvGraphicFramePr/>
          <p:nvPr>
            <p:extLst>
              <p:ext uri="{D42A27DB-BD31-4B8C-83A1-F6EECF244321}">
                <p14:modId xmlns:p14="http://schemas.microsoft.com/office/powerpoint/2010/main" val="1479019909"/>
              </p:ext>
            </p:extLst>
          </p:nvPr>
        </p:nvGraphicFramePr>
        <p:xfrm>
          <a:off x="560614" y="1458685"/>
          <a:ext cx="11070772" cy="424731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9" name="Audio 8">
            <a:extLst>
              <a:ext uri="{FF2B5EF4-FFF2-40B4-BE49-F238E27FC236}">
                <a16:creationId xmlns:a16="http://schemas.microsoft.com/office/drawing/2014/main" id="{C91AB1EB-9953-3FB1-B4B4-B797E005C0A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6377822"/>
      </p:ext>
    </p:extLst>
  </p:cSld>
  <p:clrMapOvr>
    <a:masterClrMapping/>
  </p:clrMapOvr>
  <mc:AlternateContent xmlns:mc="http://schemas.openxmlformats.org/markup-compatibility/2006" xmlns:p14="http://schemas.microsoft.com/office/powerpoint/2010/main">
    <mc:Choice Requires="p14">
      <p:transition spd="slow" p14:dur="2000" advTm="35317"/>
    </mc:Choice>
    <mc:Fallback xmlns="">
      <p:transition spd="slow" advTm="35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29CDB-C5C3-05F7-0087-3C4B753A22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355558-A9A8-5EBC-B2D0-9C363439C4B3}"/>
              </a:ext>
            </a:extLst>
          </p:cNvPr>
          <p:cNvSpPr>
            <a:spLocks noGrp="1"/>
          </p:cNvSpPr>
          <p:nvPr>
            <p:ph type="title"/>
          </p:nvPr>
        </p:nvSpPr>
        <p:spPr>
          <a:xfrm>
            <a:off x="838200" y="175735"/>
            <a:ext cx="10515600" cy="717509"/>
          </a:xfrm>
        </p:spPr>
        <p:txBody>
          <a:bodyPr anchor="t">
            <a:noAutofit/>
          </a:bodyPr>
          <a:lstStyle/>
          <a:p>
            <a:r>
              <a:rPr lang="en-US" sz="3600"/>
              <a:t>Visualizations for Regression Analysis:</a:t>
            </a:r>
          </a:p>
        </p:txBody>
      </p:sp>
      <p:pic>
        <p:nvPicPr>
          <p:cNvPr id="3074" name="Picture 2">
            <a:extLst>
              <a:ext uri="{FF2B5EF4-FFF2-40B4-BE49-F238E27FC236}">
                <a16:creationId xmlns:a16="http://schemas.microsoft.com/office/drawing/2014/main" id="{580DC58D-3C1B-F23D-2E6D-C4732959B576}"/>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778" y="983054"/>
            <a:ext cx="3036498" cy="24010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C2874F3-09F7-A754-C4D4-C2109F7CC2C5}"/>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34303" y="949731"/>
            <a:ext cx="3036498" cy="245837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C20CA94-E184-118A-867E-CC51790501E5}"/>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145686" y="1756567"/>
            <a:ext cx="4778759" cy="3255162"/>
          </a:xfrm>
          <a:prstGeom prst="rect">
            <a:avLst/>
          </a:prstGeom>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DB00B94-3103-6922-CDE3-767F8F4BCEBD}"/>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262977" y="3909286"/>
            <a:ext cx="3493775" cy="22436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23E71DF-3146-3489-6A85-4D21707CC0DA}"/>
              </a:ext>
            </a:extLst>
          </p:cNvPr>
          <p:cNvSpPr txBox="1">
            <a:spLocks noGrp="1" noRot="1" noMove="1" noResize="1" noEditPoints="1" noAdjustHandles="1" noChangeArrowheads="1" noChangeShapeType="1"/>
          </p:cNvSpPr>
          <p:nvPr/>
        </p:nvSpPr>
        <p:spPr>
          <a:xfrm>
            <a:off x="892145" y="3440635"/>
            <a:ext cx="2395006" cy="246221"/>
          </a:xfrm>
          <a:prstGeom prst="rect">
            <a:avLst/>
          </a:prstGeom>
          <a:solidFill>
            <a:schemeClr val="tx2">
              <a:lumMod val="25000"/>
              <a:lumOff val="75000"/>
            </a:schemeClr>
          </a:solidFill>
        </p:spPr>
        <p:txBody>
          <a:bodyPr wrap="square" rtlCol="0">
            <a:spAutoFit/>
          </a:bodyPr>
          <a:lstStyle/>
          <a:p>
            <a:r>
              <a:rPr lang="en-US" sz="1000"/>
              <a:t>Residuals vs Fitted (Homoscedasticity)</a:t>
            </a:r>
          </a:p>
        </p:txBody>
      </p:sp>
      <p:sp>
        <p:nvSpPr>
          <p:cNvPr id="5" name="TextBox 4">
            <a:extLst>
              <a:ext uri="{FF2B5EF4-FFF2-40B4-BE49-F238E27FC236}">
                <a16:creationId xmlns:a16="http://schemas.microsoft.com/office/drawing/2014/main" id="{38F7E502-4DE7-A149-719D-EA01C118F019}"/>
              </a:ext>
            </a:extLst>
          </p:cNvPr>
          <p:cNvSpPr txBox="1">
            <a:spLocks noGrp="1" noRot="1" noMove="1" noResize="1" noEditPoints="1" noAdjustHandles="1" noChangeArrowheads="1" noChangeShapeType="1"/>
          </p:cNvSpPr>
          <p:nvPr/>
        </p:nvSpPr>
        <p:spPr>
          <a:xfrm>
            <a:off x="4444633" y="3420719"/>
            <a:ext cx="2143642" cy="246221"/>
          </a:xfrm>
          <a:prstGeom prst="rect">
            <a:avLst/>
          </a:prstGeom>
          <a:solidFill>
            <a:schemeClr val="tx2">
              <a:lumMod val="25000"/>
              <a:lumOff val="75000"/>
            </a:schemeClr>
          </a:solidFill>
        </p:spPr>
        <p:txBody>
          <a:bodyPr wrap="square" rtlCol="0">
            <a:spAutoFit/>
          </a:bodyPr>
          <a:lstStyle/>
          <a:p>
            <a:pPr algn="ctr"/>
            <a:r>
              <a:rPr lang="en-US" sz="1000"/>
              <a:t>Q-Q Plot of Residuals</a:t>
            </a:r>
          </a:p>
        </p:txBody>
      </p:sp>
      <p:sp>
        <p:nvSpPr>
          <p:cNvPr id="6" name="TextBox 5">
            <a:extLst>
              <a:ext uri="{FF2B5EF4-FFF2-40B4-BE49-F238E27FC236}">
                <a16:creationId xmlns:a16="http://schemas.microsoft.com/office/drawing/2014/main" id="{E8479945-1317-D4EA-7651-D1450EA91E63}"/>
              </a:ext>
            </a:extLst>
          </p:cNvPr>
          <p:cNvSpPr txBox="1">
            <a:spLocks noGrp="1" noRot="1" noMove="1" noResize="1" noEditPoints="1" noAdjustHandles="1" noChangeArrowheads="1" noChangeShapeType="1"/>
          </p:cNvSpPr>
          <p:nvPr/>
        </p:nvSpPr>
        <p:spPr>
          <a:xfrm>
            <a:off x="1017827" y="6367114"/>
            <a:ext cx="2143642" cy="246221"/>
          </a:xfrm>
          <a:prstGeom prst="rect">
            <a:avLst/>
          </a:prstGeom>
          <a:solidFill>
            <a:schemeClr val="tx2">
              <a:lumMod val="25000"/>
              <a:lumOff val="75000"/>
            </a:schemeClr>
          </a:solidFill>
        </p:spPr>
        <p:txBody>
          <a:bodyPr wrap="square" rtlCol="0">
            <a:spAutoFit/>
          </a:bodyPr>
          <a:lstStyle/>
          <a:p>
            <a:r>
              <a:rPr lang="en-US" sz="1000"/>
              <a:t>Correlation Heatmap with Rent</a:t>
            </a:r>
          </a:p>
        </p:txBody>
      </p:sp>
      <p:sp>
        <p:nvSpPr>
          <p:cNvPr id="8" name="TextBox 7">
            <a:extLst>
              <a:ext uri="{FF2B5EF4-FFF2-40B4-BE49-F238E27FC236}">
                <a16:creationId xmlns:a16="http://schemas.microsoft.com/office/drawing/2014/main" id="{6D1555A5-23EC-5DEA-E6B1-69D38A4AD0CF}"/>
              </a:ext>
            </a:extLst>
          </p:cNvPr>
          <p:cNvSpPr txBox="1">
            <a:spLocks noGrp="1" noRot="1" noMove="1" noResize="1" noEditPoints="1" noAdjustHandles="1" noChangeArrowheads="1" noChangeShapeType="1"/>
          </p:cNvSpPr>
          <p:nvPr/>
        </p:nvSpPr>
        <p:spPr>
          <a:xfrm>
            <a:off x="8435358" y="5077608"/>
            <a:ext cx="2918442" cy="246221"/>
          </a:xfrm>
          <a:prstGeom prst="rect">
            <a:avLst/>
          </a:prstGeom>
          <a:solidFill>
            <a:schemeClr val="tx2">
              <a:lumMod val="25000"/>
              <a:lumOff val="75000"/>
            </a:schemeClr>
          </a:solidFill>
        </p:spPr>
        <p:txBody>
          <a:bodyPr wrap="square" rtlCol="0">
            <a:spAutoFit/>
          </a:bodyPr>
          <a:lstStyle/>
          <a:p>
            <a:r>
              <a:rPr lang="en-US" sz="1000"/>
              <a:t>Correlation Heatmap of Independent Variables</a:t>
            </a:r>
          </a:p>
        </p:txBody>
      </p:sp>
      <p:pic>
        <p:nvPicPr>
          <p:cNvPr id="3" name="Picture 2" descr="A graph of a scatter plot&#10;&#10;AI-generated content may be incorrect.">
            <a:extLst>
              <a:ext uri="{FF2B5EF4-FFF2-40B4-BE49-F238E27FC236}">
                <a16:creationId xmlns:a16="http://schemas.microsoft.com/office/drawing/2014/main" id="{5AB94D28-52D9-0D67-9AE9-8540DE99AE44}"/>
              </a:ext>
            </a:extLst>
          </p:cNvPr>
          <p:cNvPicPr>
            <a:picLocks noChangeAspect="1"/>
          </p:cNvPicPr>
          <p:nvPr/>
        </p:nvPicPr>
        <p:blipFill>
          <a:blip r:embed="rId6"/>
          <a:stretch>
            <a:fillRect/>
          </a:stretch>
        </p:blipFill>
        <p:spPr>
          <a:xfrm>
            <a:off x="3410201" y="3696954"/>
            <a:ext cx="3727283" cy="2407821"/>
          </a:xfrm>
          <a:prstGeom prst="rect">
            <a:avLst/>
          </a:prstGeom>
        </p:spPr>
      </p:pic>
      <p:sp>
        <p:nvSpPr>
          <p:cNvPr id="10" name="TextBox 9">
            <a:extLst>
              <a:ext uri="{FF2B5EF4-FFF2-40B4-BE49-F238E27FC236}">
                <a16:creationId xmlns:a16="http://schemas.microsoft.com/office/drawing/2014/main" id="{82ACC30C-E00D-CBBF-CBEC-710CBBA3AFEF}"/>
              </a:ext>
            </a:extLst>
          </p:cNvPr>
          <p:cNvSpPr txBox="1"/>
          <p:nvPr/>
        </p:nvSpPr>
        <p:spPr>
          <a:xfrm>
            <a:off x="4126523" y="6365631"/>
            <a:ext cx="2743200" cy="246221"/>
          </a:xfrm>
          <a:prstGeom prst="rect">
            <a:avLst/>
          </a:prstGeom>
          <a:solidFill>
            <a:schemeClr val="tx2">
              <a:lumMod val="25000"/>
              <a:lumOff val="7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a:t>Scatter Plot: Actual vs Predicted Rent</a:t>
            </a:r>
          </a:p>
        </p:txBody>
      </p:sp>
    </p:spTree>
    <p:extLst>
      <p:ext uri="{BB962C8B-B14F-4D97-AF65-F5344CB8AC3E}">
        <p14:creationId xmlns:p14="http://schemas.microsoft.com/office/powerpoint/2010/main" val="2507331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F530C-A4E7-887D-DDFF-325275816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1689C4-7BCF-9FFE-25F3-FA2F59C99059}"/>
              </a:ext>
            </a:extLst>
          </p:cNvPr>
          <p:cNvSpPr>
            <a:spLocks noGrp="1" noRot="1" noMove="1" noResize="1" noEditPoints="1" noAdjustHandles="1" noChangeArrowheads="1" noChangeShapeType="1"/>
          </p:cNvSpPr>
          <p:nvPr>
            <p:ph type="title"/>
          </p:nvPr>
        </p:nvSpPr>
        <p:spPr/>
        <p:txBody>
          <a:bodyPr anchor="t">
            <a:noAutofit/>
          </a:bodyPr>
          <a:lstStyle/>
          <a:p>
            <a:r>
              <a:rPr lang="en-US" sz="3600"/>
              <a:t>Visualizations for Regression Analysis:</a:t>
            </a:r>
          </a:p>
        </p:txBody>
      </p:sp>
      <p:pic>
        <p:nvPicPr>
          <p:cNvPr id="4098" name="Picture 2">
            <a:extLst>
              <a:ext uri="{FF2B5EF4-FFF2-40B4-BE49-F238E27FC236}">
                <a16:creationId xmlns:a16="http://schemas.microsoft.com/office/drawing/2014/main" id="{43FB9DD6-B2B8-7755-E7CC-8B62FC02A001}"/>
              </a:ext>
            </a:extLst>
          </p:cNvPr>
          <p:cNvPicPr>
            <a:picLocks noGrp="1" noRot="1" noChangeAspect="1" noMove="1" noResize="1" noEditPoints="1" noAdjustHandles="1" noChangeArrowheads="1" noChangeShapeType="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487" y="1242700"/>
            <a:ext cx="3782094" cy="29608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7B60881-F2B5-3EA8-1197-87CC402B797B}"/>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06790" y="2334081"/>
            <a:ext cx="3978421" cy="31311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8C6BB7F-1109-A108-6B52-4B0B2F6EC38D}"/>
              </a:ext>
            </a:extLst>
          </p:cNvPr>
          <p:cNvSpPr txBox="1">
            <a:spLocks noGrp="1" noRot="1" noMove="1" noResize="1" noEditPoints="1" noAdjustHandles="1" noChangeArrowheads="1" noChangeShapeType="1"/>
          </p:cNvSpPr>
          <p:nvPr/>
        </p:nvSpPr>
        <p:spPr>
          <a:xfrm>
            <a:off x="1299727" y="4687633"/>
            <a:ext cx="1713585" cy="261610"/>
          </a:xfrm>
          <a:prstGeom prst="rect">
            <a:avLst/>
          </a:prstGeom>
          <a:solidFill>
            <a:schemeClr val="tx2">
              <a:lumMod val="25000"/>
              <a:lumOff val="75000"/>
            </a:schemeClr>
          </a:solidFill>
        </p:spPr>
        <p:txBody>
          <a:bodyPr wrap="square" rtlCol="0">
            <a:spAutoFit/>
          </a:bodyPr>
          <a:lstStyle/>
          <a:p>
            <a:pPr algn="ctr"/>
            <a:r>
              <a:rPr lang="en-US" sz="1100"/>
              <a:t>Residual Plot</a:t>
            </a:r>
          </a:p>
        </p:txBody>
      </p:sp>
      <p:sp>
        <p:nvSpPr>
          <p:cNvPr id="7" name="TextBox 6">
            <a:extLst>
              <a:ext uri="{FF2B5EF4-FFF2-40B4-BE49-F238E27FC236}">
                <a16:creationId xmlns:a16="http://schemas.microsoft.com/office/drawing/2014/main" id="{213587B5-B6FE-5C8D-8544-E0F0AF6C8383}"/>
              </a:ext>
            </a:extLst>
          </p:cNvPr>
          <p:cNvSpPr txBox="1">
            <a:spLocks noGrp="1" noRot="1" noMove="1" noResize="1" noEditPoints="1" noAdjustHandles="1" noChangeArrowheads="1" noChangeShapeType="1"/>
          </p:cNvSpPr>
          <p:nvPr/>
        </p:nvSpPr>
        <p:spPr>
          <a:xfrm>
            <a:off x="5024179" y="5778304"/>
            <a:ext cx="2143642" cy="261610"/>
          </a:xfrm>
          <a:prstGeom prst="rect">
            <a:avLst/>
          </a:prstGeom>
          <a:solidFill>
            <a:schemeClr val="tx2">
              <a:lumMod val="25000"/>
              <a:lumOff val="75000"/>
            </a:schemeClr>
          </a:solidFill>
        </p:spPr>
        <p:txBody>
          <a:bodyPr wrap="square" rtlCol="0">
            <a:spAutoFit/>
          </a:bodyPr>
          <a:lstStyle/>
          <a:p>
            <a:pPr algn="ctr"/>
            <a:r>
              <a:rPr lang="en-US" sz="1100"/>
              <a:t>Distribution of Residuals</a:t>
            </a:r>
          </a:p>
        </p:txBody>
      </p:sp>
      <p:sp>
        <p:nvSpPr>
          <p:cNvPr id="8" name="TextBox 7">
            <a:extLst>
              <a:ext uri="{FF2B5EF4-FFF2-40B4-BE49-F238E27FC236}">
                <a16:creationId xmlns:a16="http://schemas.microsoft.com/office/drawing/2014/main" id="{A1BD0881-E056-7F1D-BC9A-47D4123023D4}"/>
              </a:ext>
            </a:extLst>
          </p:cNvPr>
          <p:cNvSpPr txBox="1">
            <a:spLocks noGrp="1" noRot="1" noMove="1" noResize="1" noEditPoints="1" noAdjustHandles="1" noChangeArrowheads="1" noChangeShapeType="1"/>
          </p:cNvSpPr>
          <p:nvPr/>
        </p:nvSpPr>
        <p:spPr>
          <a:xfrm>
            <a:off x="9073421" y="4687633"/>
            <a:ext cx="2143642" cy="261610"/>
          </a:xfrm>
          <a:prstGeom prst="rect">
            <a:avLst/>
          </a:prstGeom>
          <a:solidFill>
            <a:schemeClr val="tx2">
              <a:lumMod val="25000"/>
              <a:lumOff val="75000"/>
            </a:schemeClr>
          </a:solidFill>
        </p:spPr>
        <p:txBody>
          <a:bodyPr wrap="square" rtlCol="0">
            <a:spAutoFit/>
          </a:bodyPr>
          <a:lstStyle/>
          <a:p>
            <a:pPr algn="ctr"/>
            <a:r>
              <a:rPr lang="en-US" sz="1100"/>
              <a:t>Scatter Plot of Rent vs Size</a:t>
            </a:r>
          </a:p>
        </p:txBody>
      </p:sp>
      <p:pic>
        <p:nvPicPr>
          <p:cNvPr id="5" name="Picture 4" descr="A graph of a scatter plot&#10;&#10;AI-generated content may be incorrect.">
            <a:extLst>
              <a:ext uri="{FF2B5EF4-FFF2-40B4-BE49-F238E27FC236}">
                <a16:creationId xmlns:a16="http://schemas.microsoft.com/office/drawing/2014/main" id="{75A10711-29D3-67EC-E8A6-BC138B09A7FA}"/>
              </a:ext>
            </a:extLst>
          </p:cNvPr>
          <p:cNvPicPr>
            <a:picLocks noChangeAspect="1"/>
          </p:cNvPicPr>
          <p:nvPr/>
        </p:nvPicPr>
        <p:blipFill>
          <a:blip r:embed="rId4"/>
          <a:stretch>
            <a:fillRect/>
          </a:stretch>
        </p:blipFill>
        <p:spPr>
          <a:xfrm>
            <a:off x="8117340" y="1399495"/>
            <a:ext cx="3976461" cy="3151869"/>
          </a:xfrm>
          <a:prstGeom prst="rect">
            <a:avLst/>
          </a:prstGeom>
        </p:spPr>
      </p:pic>
    </p:spTree>
    <p:extLst>
      <p:ext uri="{BB962C8B-B14F-4D97-AF65-F5344CB8AC3E}">
        <p14:creationId xmlns:p14="http://schemas.microsoft.com/office/powerpoint/2010/main" val="1584848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C37C960-91F5-4F61-B2CD-8A0379207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CC25C2-139B-45CC-2658-E20D40D8AC9F}"/>
              </a:ext>
            </a:extLst>
          </p:cNvPr>
          <p:cNvSpPr>
            <a:spLocks noGrp="1"/>
          </p:cNvSpPr>
          <p:nvPr>
            <p:ph type="title"/>
          </p:nvPr>
        </p:nvSpPr>
        <p:spPr>
          <a:xfrm>
            <a:off x="838200" y="596644"/>
            <a:ext cx="10746213" cy="2455239"/>
          </a:xfrm>
        </p:spPr>
        <p:txBody>
          <a:bodyPr vert="horz" lIns="91440" tIns="45720" rIns="91440" bIns="45720" rtlCol="0" anchor="b">
            <a:normAutofit/>
          </a:bodyPr>
          <a:lstStyle/>
          <a:p>
            <a:r>
              <a:rPr lang="en-US" sz="6600"/>
              <a:t>Thank you!</a:t>
            </a:r>
          </a:p>
        </p:txBody>
      </p:sp>
      <p:pic>
        <p:nvPicPr>
          <p:cNvPr id="6" name="Graphic 5" descr="Smiling Face with No Fill">
            <a:extLst>
              <a:ext uri="{FF2B5EF4-FFF2-40B4-BE49-F238E27FC236}">
                <a16:creationId xmlns:a16="http://schemas.microsoft.com/office/drawing/2014/main" id="{558058AE-A14B-AF27-2A17-E2D8B28DD4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1906" y="3357317"/>
            <a:ext cx="2862508" cy="2862508"/>
          </a:xfrm>
          <a:prstGeom prst="rect">
            <a:avLst/>
          </a:prstGeom>
        </p:spPr>
      </p:pic>
    </p:spTree>
    <p:extLst>
      <p:ext uri="{BB962C8B-B14F-4D97-AF65-F5344CB8AC3E}">
        <p14:creationId xmlns:p14="http://schemas.microsoft.com/office/powerpoint/2010/main" val="274208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58522-E921-6AC2-6CA3-7F0007BADE72}"/>
              </a:ext>
            </a:extLst>
          </p:cNvPr>
          <p:cNvSpPr>
            <a:spLocks noGrp="1"/>
          </p:cNvSpPr>
          <p:nvPr>
            <p:ph type="title"/>
          </p:nvPr>
        </p:nvSpPr>
        <p:spPr/>
        <p:txBody>
          <a:bodyPr/>
          <a:lstStyle/>
          <a:p>
            <a:r>
              <a:rPr lang="en-US"/>
              <a:t>Preprocessing steps:</a:t>
            </a:r>
          </a:p>
        </p:txBody>
      </p:sp>
      <p:sp>
        <p:nvSpPr>
          <p:cNvPr id="3" name="Content Placeholder 2">
            <a:extLst>
              <a:ext uri="{FF2B5EF4-FFF2-40B4-BE49-F238E27FC236}">
                <a16:creationId xmlns:a16="http://schemas.microsoft.com/office/drawing/2014/main" id="{9933EE51-CC00-22B3-5C74-7E4739FE3CB7}"/>
              </a:ext>
            </a:extLst>
          </p:cNvPr>
          <p:cNvSpPr>
            <a:spLocks noGrp="1"/>
          </p:cNvSpPr>
          <p:nvPr>
            <p:ph idx="1"/>
          </p:nvPr>
        </p:nvSpPr>
        <p:spPr/>
        <p:txBody>
          <a:bodyPr>
            <a:normAutofit/>
          </a:bodyPr>
          <a:lstStyle/>
          <a:p>
            <a:pPr>
              <a:buFont typeface="Arial" panose="020B0604020202020204" pitchFamily="34" charset="0"/>
              <a:buChar char="•"/>
            </a:pPr>
            <a:r>
              <a:rPr lang="en-US" b="1">
                <a:effectLst/>
                <a:latin typeface="Helvetica" pitchFamily="2" charset="0"/>
              </a:rPr>
              <a:t>﻿﻿Dataset Overview: </a:t>
            </a:r>
            <a:r>
              <a:rPr lang="en-US">
                <a:effectLst/>
                <a:latin typeface="Helvetica" pitchFamily="2" charset="0"/>
              </a:rPr>
              <a:t>Collected real-world data with multiple features for classification.</a:t>
            </a:r>
          </a:p>
          <a:p>
            <a:pPr>
              <a:buFont typeface="Arial" panose="020B0604020202020204" pitchFamily="34" charset="0"/>
              <a:buChar char="•"/>
            </a:pPr>
            <a:r>
              <a:rPr lang="en-US">
                <a:effectLst/>
                <a:latin typeface="Helvetica" pitchFamily="2" charset="0"/>
              </a:rPr>
              <a:t>﻿﻿</a:t>
            </a:r>
            <a:r>
              <a:rPr lang="en-US" b="1">
                <a:effectLst/>
                <a:latin typeface="Helvetica" pitchFamily="2" charset="0"/>
              </a:rPr>
              <a:t>Handling Missing Data: </a:t>
            </a:r>
            <a:r>
              <a:rPr lang="en-US">
                <a:effectLst/>
                <a:latin typeface="Helvetica" pitchFamily="2" charset="0"/>
              </a:rPr>
              <a:t>Implemented imputation strategies to ensure data completeness.</a:t>
            </a:r>
          </a:p>
          <a:p>
            <a:r>
              <a:rPr lang="en-US" b="1"/>
              <a:t>Label Encoding</a:t>
            </a:r>
            <a:r>
              <a:rPr lang="en-US"/>
              <a:t>: Converted categorical labels into numerical values.</a:t>
            </a:r>
            <a:endParaRPr lang="en-US">
              <a:effectLst/>
              <a:latin typeface="Helvetica" pitchFamily="2" charset="0"/>
            </a:endParaRPr>
          </a:p>
          <a:p>
            <a:pPr>
              <a:buFont typeface="Arial" panose="020B0604020202020204" pitchFamily="34" charset="0"/>
              <a:buChar char="•"/>
            </a:pPr>
            <a:r>
              <a:rPr lang="en-US" b="1"/>
              <a:t>Outlier Removal</a:t>
            </a:r>
            <a:r>
              <a:rPr lang="en-US"/>
              <a:t>: Used boxplot analysis to detect and remove outliers.</a:t>
            </a:r>
          </a:p>
          <a:p>
            <a:pPr>
              <a:buFont typeface="Arial" panose="020B0604020202020204" pitchFamily="34" charset="0"/>
              <a:buChar char="•"/>
            </a:pPr>
            <a:r>
              <a:rPr lang="en-US" b="1"/>
              <a:t>SMOTE Analysis</a:t>
            </a:r>
            <a:r>
              <a:rPr lang="en-US"/>
              <a:t>: Applied SMOTE to balance the dataset.</a:t>
            </a:r>
          </a:p>
          <a:p>
            <a:pPr>
              <a:buFont typeface="Arial" panose="020B0604020202020204" pitchFamily="34" charset="0"/>
              <a:buChar char="•"/>
            </a:pPr>
            <a:r>
              <a:rPr lang="en-US">
                <a:effectLst/>
                <a:latin typeface="Helvetica" pitchFamily="2" charset="0"/>
              </a:rPr>
              <a:t>﻿﻿</a:t>
            </a:r>
            <a:r>
              <a:rPr lang="en-US" b="1">
                <a:effectLst/>
                <a:latin typeface="Helvetica" pitchFamily="2" charset="0"/>
              </a:rPr>
              <a:t>Data Normalization: </a:t>
            </a:r>
            <a:r>
              <a:rPr lang="en-US">
                <a:effectLst/>
                <a:latin typeface="Helvetica" pitchFamily="2" charset="0"/>
              </a:rPr>
              <a:t>Standardized feature values to enhance model efficiency.</a:t>
            </a:r>
          </a:p>
          <a:p>
            <a:pPr>
              <a:buFont typeface="Arial" panose="020B0604020202020204" pitchFamily="34" charset="0"/>
              <a:buChar char="•"/>
            </a:pPr>
            <a:r>
              <a:rPr lang="en-US">
                <a:effectLst/>
                <a:latin typeface="Helvetica" pitchFamily="2" charset="0"/>
              </a:rPr>
              <a:t>﻿﻿</a:t>
            </a:r>
            <a:r>
              <a:rPr lang="en-US" b="1">
                <a:effectLst/>
                <a:latin typeface="Helvetica" pitchFamily="2" charset="0"/>
              </a:rPr>
              <a:t>Splitting Strategy: </a:t>
            </a:r>
            <a:r>
              <a:rPr lang="en-US">
                <a:effectLst/>
                <a:latin typeface="Helvetica" pitchFamily="2" charset="0"/>
              </a:rPr>
              <a:t>Divided data into training and testing sets for evaluation.</a:t>
            </a:r>
          </a:p>
        </p:txBody>
      </p:sp>
      <p:pic>
        <p:nvPicPr>
          <p:cNvPr id="9" name="Audio 8">
            <a:extLst>
              <a:ext uri="{FF2B5EF4-FFF2-40B4-BE49-F238E27FC236}">
                <a16:creationId xmlns:a16="http://schemas.microsoft.com/office/drawing/2014/main" id="{B7E5E75B-03E0-F871-71D0-F8E59E5AA3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4238179"/>
      </p:ext>
    </p:extLst>
  </p:cSld>
  <p:clrMapOvr>
    <a:masterClrMapping/>
  </p:clrMapOvr>
  <mc:AlternateContent xmlns:mc="http://schemas.openxmlformats.org/markup-compatibility/2006" xmlns:p14="http://schemas.microsoft.com/office/powerpoint/2010/main">
    <mc:Choice Requires="p14">
      <p:transition spd="slow" p14:dur="2000" advTm="67975"/>
    </mc:Choice>
    <mc:Fallback xmlns="">
      <p:transition spd="slow" advTm="6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761EB98-E0C4-4B95-984A-E7D9DFAD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1D75B-C337-4A30-B00B-571709211D35}"/>
              </a:ext>
            </a:extLst>
          </p:cNvPr>
          <p:cNvSpPr>
            <a:spLocks noGrp="1"/>
          </p:cNvSpPr>
          <p:nvPr>
            <p:ph type="title"/>
          </p:nvPr>
        </p:nvSpPr>
        <p:spPr>
          <a:xfrm>
            <a:off x="370438" y="365125"/>
            <a:ext cx="10515601" cy="922685"/>
          </a:xfrm>
        </p:spPr>
        <p:txBody>
          <a:bodyPr vert="horz" lIns="91440" tIns="45720" rIns="91440" bIns="45720" rtlCol="0" anchor="ctr">
            <a:noAutofit/>
          </a:bodyPr>
          <a:lstStyle/>
          <a:p>
            <a:pPr>
              <a:lnSpc>
                <a:spcPct val="90000"/>
              </a:lnSpc>
            </a:pPr>
            <a:r>
              <a:rPr lang="en-US" sz="4000">
                <a:gradFill>
                  <a:gsLst>
                    <a:gs pos="0">
                      <a:srgbClr val="00BAC8"/>
                    </a:gs>
                    <a:gs pos="100000">
                      <a:srgbClr val="203040"/>
                    </a:gs>
                  </a:gsLst>
                  <a:lin ang="0" scaled="1"/>
                </a:gradFill>
                <a:effectLst/>
                <a:latin typeface="Helvetica"/>
                <a:cs typeface="Angsana New"/>
              </a:rPr>
              <a:t>Models</a:t>
            </a:r>
            <a:br>
              <a:rPr lang="en-US" sz="4800">
                <a:effectLst/>
                <a:latin typeface="Helvetica" pitchFamily="2" charset="0"/>
              </a:rPr>
            </a:br>
            <a:endParaRPr lang="en-US" sz="2400">
              <a:gradFill>
                <a:gsLst>
                  <a:gs pos="0">
                    <a:srgbClr val="00BAC8"/>
                  </a:gs>
                  <a:gs pos="100000">
                    <a:srgbClr val="203040"/>
                  </a:gs>
                </a:gsLst>
                <a:lin ang="0" scaled="1"/>
              </a:gradFill>
              <a:latin typeface="Helvetica"/>
              <a:cs typeface="Angsana New"/>
            </a:endParaRPr>
          </a:p>
        </p:txBody>
      </p:sp>
      <p:graphicFrame>
        <p:nvGraphicFramePr>
          <p:cNvPr id="5" name="Content Placeholder 2">
            <a:extLst>
              <a:ext uri="{FF2B5EF4-FFF2-40B4-BE49-F238E27FC236}">
                <a16:creationId xmlns:a16="http://schemas.microsoft.com/office/drawing/2014/main" id="{FAFE9E95-8A5E-E8E5-9AB3-9E0533B45815}"/>
              </a:ext>
            </a:extLst>
          </p:cNvPr>
          <p:cNvGraphicFramePr>
            <a:graphicFrameLocks noGrp="1"/>
          </p:cNvGraphicFramePr>
          <p:nvPr>
            <p:ph idx="1"/>
            <p:extLst>
              <p:ext uri="{D42A27DB-BD31-4B8C-83A1-F6EECF244321}">
                <p14:modId xmlns:p14="http://schemas.microsoft.com/office/powerpoint/2010/main" val="278070636"/>
              </p:ext>
            </p:extLst>
          </p:nvPr>
        </p:nvGraphicFramePr>
        <p:xfrm>
          <a:off x="164978" y="4660739"/>
          <a:ext cx="11904674" cy="1531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Content Placeholder 2">
            <a:extLst>
              <a:ext uri="{FF2B5EF4-FFF2-40B4-BE49-F238E27FC236}">
                <a16:creationId xmlns:a16="http://schemas.microsoft.com/office/drawing/2014/main" id="{AC3A0988-8761-527A-4C46-2448B25BAF3D}"/>
              </a:ext>
            </a:extLst>
          </p:cNvPr>
          <p:cNvGraphicFramePr>
            <a:graphicFrameLocks/>
          </p:cNvGraphicFramePr>
          <p:nvPr>
            <p:extLst>
              <p:ext uri="{D42A27DB-BD31-4B8C-83A1-F6EECF244321}">
                <p14:modId xmlns:p14="http://schemas.microsoft.com/office/powerpoint/2010/main" val="3274525738"/>
              </p:ext>
            </p:extLst>
          </p:nvPr>
        </p:nvGraphicFramePr>
        <p:xfrm>
          <a:off x="838318" y="832544"/>
          <a:ext cx="10515600" cy="26380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3" name="Title 1">
            <a:extLst>
              <a:ext uri="{FF2B5EF4-FFF2-40B4-BE49-F238E27FC236}">
                <a16:creationId xmlns:a16="http://schemas.microsoft.com/office/drawing/2014/main" id="{954BAAF1-8C05-CA04-3A00-237DF3D4BD82}"/>
              </a:ext>
            </a:extLst>
          </p:cNvPr>
          <p:cNvSpPr txBox="1">
            <a:spLocks/>
          </p:cNvSpPr>
          <p:nvPr/>
        </p:nvSpPr>
        <p:spPr>
          <a:xfrm>
            <a:off x="370555" y="3743078"/>
            <a:ext cx="10515601" cy="922685"/>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lang="en-US" sz="5400" kern="1200" smtClean="0">
                <a:gradFill>
                  <a:gsLst>
                    <a:gs pos="100000">
                      <a:schemeClr val="tx2"/>
                    </a:gs>
                    <a:gs pos="0">
                      <a:schemeClr val="accent1"/>
                    </a:gs>
                  </a:gsLst>
                  <a:lin ang="0" scaled="1"/>
                </a:gradFill>
                <a:latin typeface="Aharoni" panose="02010803020104030203" pitchFamily="2" charset="-79"/>
                <a:ea typeface="+mn-ea"/>
                <a:cs typeface="Angsana New" panose="02020603050405020304" pitchFamily="18" charset="-34"/>
              </a:defRPr>
            </a:lvl1pPr>
          </a:lstStyle>
          <a:p>
            <a:pPr>
              <a:lnSpc>
                <a:spcPct val="90000"/>
              </a:lnSpc>
            </a:pPr>
            <a:r>
              <a:rPr lang="en-US" sz="4000">
                <a:solidFill>
                  <a:schemeClr val="accent6">
                    <a:lumMod val="60000"/>
                    <a:lumOff val="40000"/>
                  </a:schemeClr>
                </a:solidFill>
                <a:latin typeface="Helvetica"/>
                <a:cs typeface="Angsana New"/>
              </a:rPr>
              <a:t>Goodness of Models</a:t>
            </a:r>
            <a:br>
              <a:rPr lang="en-US" sz="4800">
                <a:solidFill>
                  <a:schemeClr val="accent6">
                    <a:lumMod val="60000"/>
                    <a:lumOff val="40000"/>
                  </a:schemeClr>
                </a:solidFill>
                <a:latin typeface="Helvetica" pitchFamily="2" charset="0"/>
              </a:rPr>
            </a:br>
            <a:endParaRPr lang="en-US" sz="2400">
              <a:gradFill>
                <a:gsLst>
                  <a:gs pos="0">
                    <a:srgbClr val="00BAC8"/>
                  </a:gs>
                  <a:gs pos="100000">
                    <a:srgbClr val="203040"/>
                  </a:gs>
                </a:gsLst>
                <a:lin ang="0" scaled="1"/>
              </a:gradFill>
              <a:latin typeface="Helvetica"/>
              <a:cs typeface="Angsana New"/>
            </a:endParaRPr>
          </a:p>
        </p:txBody>
      </p:sp>
      <p:pic>
        <p:nvPicPr>
          <p:cNvPr id="6" name="Camera 5">
            <a:extLst>
              <a:ext uri="{FF2B5EF4-FFF2-40B4-BE49-F238E27FC236}">
                <a16:creationId xmlns:a16="http://schemas.microsoft.com/office/drawing/2014/main" id="{CF7C8D72-D58C-A218-259E-647EAFB6795D}"/>
              </a:ext>
            </a:extLst>
          </p:cNvPr>
          <p:cNvPicPr>
            <a:picLocks noChangeAspect="1"/>
            <a:extLst>
              <a:ext uri="{51228E76-BA90-4043-B771-695A4F85340A}">
                <alf:liveFeedProps xmlns:alf="http://schemas.microsoft.com/office/drawing/2021/livefeed"/>
              </a:ext>
            </a:extLst>
          </p:cNvPicPr>
          <p:nvPr/>
        </p:nvPicPr>
        <p:blipFill>
          <a:blip r:embed="rId13">
            <a:extLst>
              <a:ext uri="{96DAC541-7B7A-43D3-8B79-37D633B846F1}">
                <asvg:svgBlip xmlns:asvg="http://schemas.microsoft.com/office/drawing/2016/SVG/main" r:embed="rId14"/>
              </a:ext>
            </a:extLst>
          </a:blip>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5237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AD80-4DE9-6AD5-2AC4-CC7A02B0ED70}"/>
              </a:ext>
            </a:extLst>
          </p:cNvPr>
          <p:cNvSpPr>
            <a:spLocks noGrp="1"/>
          </p:cNvSpPr>
          <p:nvPr>
            <p:ph type="title"/>
          </p:nvPr>
        </p:nvSpPr>
        <p:spPr>
          <a:xfrm>
            <a:off x="593921" y="272527"/>
            <a:ext cx="10515600" cy="1325563"/>
          </a:xfrm>
        </p:spPr>
        <p:txBody>
          <a:bodyPr anchor="ctr">
            <a:normAutofit fontScale="90000"/>
          </a:bodyPr>
          <a:lstStyle/>
          <a:p>
            <a:pPr algn="ctr"/>
            <a:r>
              <a:rPr lang="en-US"/>
              <a:t>Confusion Matrix for Naïve Bayes</a:t>
            </a:r>
          </a:p>
        </p:txBody>
      </p:sp>
      <p:pic>
        <p:nvPicPr>
          <p:cNvPr id="1026" name="Picture 2">
            <a:extLst>
              <a:ext uri="{FF2B5EF4-FFF2-40B4-BE49-F238E27FC236}">
                <a16:creationId xmlns:a16="http://schemas.microsoft.com/office/drawing/2014/main" id="{2A531EB5-7FA0-989E-B7C9-497FF6034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759" y="1598090"/>
            <a:ext cx="5186241" cy="4306094"/>
          </a:xfrm>
          <a:prstGeom prst="rect">
            <a:avLst/>
          </a:prstGeom>
          <a:noFill/>
          <a:extLst>
            <a:ext uri="{909E8E84-426E-40DD-AFC4-6F175D3DCCD1}">
              <a14:hiddenFill xmlns:a14="http://schemas.microsoft.com/office/drawing/2010/main">
                <a:solidFill>
                  <a:srgbClr val="FFFFFF"/>
                </a:solidFill>
              </a14:hiddenFill>
            </a:ext>
          </a:extLst>
        </p:spPr>
      </p:pic>
      <p:sp>
        <p:nvSpPr>
          <p:cNvPr id="6" name="Round Single Corner Rectangle 5">
            <a:extLst>
              <a:ext uri="{FF2B5EF4-FFF2-40B4-BE49-F238E27FC236}">
                <a16:creationId xmlns:a16="http://schemas.microsoft.com/office/drawing/2014/main" id="{1480AFD1-9EDA-3242-41A0-1F97B0FB979E}"/>
              </a:ext>
            </a:extLst>
          </p:cNvPr>
          <p:cNvSpPr/>
          <p:nvPr/>
        </p:nvSpPr>
        <p:spPr>
          <a:xfrm>
            <a:off x="7851648" y="2304288"/>
            <a:ext cx="2669739"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a:ln w="0"/>
                <a:solidFill>
                  <a:schemeClr val="tx1"/>
                </a:solidFill>
                <a:effectLst>
                  <a:outerShdw blurRad="38100" dist="19050" dir="2700000" algn="tl" rotWithShape="0">
                    <a:schemeClr val="dk1">
                      <a:alpha val="40000"/>
                    </a:schemeClr>
                  </a:outerShdw>
                </a:effectLst>
              </a:rPr>
              <a:t>For Naïve Bayes:</a:t>
            </a:r>
          </a:p>
          <a:p>
            <a:pPr marL="0" indent="0">
              <a:buNone/>
            </a:pPr>
            <a:endParaRPr lang="en-US">
              <a:ln w="0"/>
              <a:solidFill>
                <a:schemeClr val="tx1"/>
              </a:solidFill>
              <a:effectLst>
                <a:outerShdw blurRad="38100" dist="19050" dir="2700000" algn="tl" rotWithShape="0">
                  <a:schemeClr val="dk1">
                    <a:alpha val="40000"/>
                  </a:schemeClr>
                </a:outerShdw>
              </a:effectLst>
            </a:endParaRPr>
          </a:p>
          <a:p>
            <a:pPr lvl="1"/>
            <a:r>
              <a:rPr lang="en-US" b="1">
                <a:solidFill>
                  <a:schemeClr val="tx1"/>
                </a:solidFill>
              </a:rPr>
              <a:t>Accuracy:</a:t>
            </a:r>
            <a:r>
              <a:rPr lang="en-US">
                <a:solidFill>
                  <a:schemeClr val="tx1"/>
                </a:solidFill>
              </a:rPr>
              <a:t> 63%</a:t>
            </a:r>
          </a:p>
          <a:p>
            <a:pPr lvl="1"/>
            <a:r>
              <a:rPr lang="en-US" b="1">
                <a:solidFill>
                  <a:schemeClr val="tx1"/>
                </a:solidFill>
              </a:rPr>
              <a:t>Precision:</a:t>
            </a:r>
            <a:r>
              <a:rPr lang="en-US">
                <a:solidFill>
                  <a:schemeClr val="tx1"/>
                </a:solidFill>
              </a:rPr>
              <a:t> 62%</a:t>
            </a:r>
          </a:p>
          <a:p>
            <a:pPr lvl="1"/>
            <a:r>
              <a:rPr lang="en-US" b="1">
                <a:solidFill>
                  <a:schemeClr val="tx1"/>
                </a:solidFill>
              </a:rPr>
              <a:t>Recall:</a:t>
            </a:r>
            <a:r>
              <a:rPr lang="en-US">
                <a:solidFill>
                  <a:schemeClr val="tx1"/>
                </a:solidFill>
              </a:rPr>
              <a:t> 68%</a:t>
            </a:r>
          </a:p>
          <a:p>
            <a:pPr lvl="1"/>
            <a:r>
              <a:rPr lang="en-US" b="1">
                <a:solidFill>
                  <a:schemeClr val="tx1"/>
                </a:solidFill>
              </a:rPr>
              <a:t>F1 Score:</a:t>
            </a:r>
            <a:r>
              <a:rPr lang="en-US">
                <a:solidFill>
                  <a:schemeClr val="tx1"/>
                </a:solidFill>
              </a:rPr>
              <a:t> 65%</a:t>
            </a:r>
          </a:p>
        </p:txBody>
      </p:sp>
    </p:spTree>
    <p:extLst>
      <p:ext uri="{BB962C8B-B14F-4D97-AF65-F5344CB8AC3E}">
        <p14:creationId xmlns:p14="http://schemas.microsoft.com/office/powerpoint/2010/main" val="3868147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8046A-772E-DC46-4A44-77BBB75B0DD4}"/>
              </a:ext>
            </a:extLst>
          </p:cNvPr>
          <p:cNvSpPr>
            <a:spLocks noGrp="1"/>
          </p:cNvSpPr>
          <p:nvPr>
            <p:ph type="title"/>
          </p:nvPr>
        </p:nvSpPr>
        <p:spPr/>
        <p:txBody>
          <a:bodyPr anchor="ctr"/>
          <a:lstStyle/>
          <a:p>
            <a:pPr algn="ctr"/>
            <a:r>
              <a:rPr lang="en-US" sz="5400"/>
              <a:t>Confusion Matrix for KNN</a:t>
            </a:r>
            <a:endParaRPr lang="en-US"/>
          </a:p>
        </p:txBody>
      </p:sp>
      <p:pic>
        <p:nvPicPr>
          <p:cNvPr id="4098" name="Picture 2">
            <a:extLst>
              <a:ext uri="{FF2B5EF4-FFF2-40B4-BE49-F238E27FC236}">
                <a16:creationId xmlns:a16="http://schemas.microsoft.com/office/drawing/2014/main" id="{4381E225-BF90-D712-FE8D-AF4443EC378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200" y="1690688"/>
            <a:ext cx="5003800" cy="41529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 Single Corner Rectangle 2">
            <a:extLst>
              <a:ext uri="{FF2B5EF4-FFF2-40B4-BE49-F238E27FC236}">
                <a16:creationId xmlns:a16="http://schemas.microsoft.com/office/drawing/2014/main" id="{A5ED1F9B-72C9-E3C4-D855-24B013FF938E}"/>
              </a:ext>
            </a:extLst>
          </p:cNvPr>
          <p:cNvSpPr/>
          <p:nvPr/>
        </p:nvSpPr>
        <p:spPr>
          <a:xfrm>
            <a:off x="7851648" y="2304288"/>
            <a:ext cx="2669739" cy="2429758"/>
          </a:xfrm>
          <a:prstGeom prst="round1Rect">
            <a:avLst/>
          </a:prstGeom>
          <a:solidFill>
            <a:schemeClr val="tx2">
              <a:lumMod val="25000"/>
              <a:lumOff val="75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r>
              <a:rPr lang="en-US">
                <a:ln w="0"/>
                <a:solidFill>
                  <a:schemeClr val="tx1"/>
                </a:solidFill>
                <a:effectLst>
                  <a:outerShdw blurRad="38100" dist="19050" dir="2700000" algn="tl" rotWithShape="0">
                    <a:schemeClr val="dk1">
                      <a:alpha val="40000"/>
                    </a:schemeClr>
                  </a:outerShdw>
                </a:effectLst>
              </a:rPr>
              <a:t>For KNN:</a:t>
            </a:r>
          </a:p>
          <a:p>
            <a:pPr marL="0" indent="0">
              <a:buNone/>
            </a:pPr>
            <a:endParaRPr lang="en-US">
              <a:ln w="0"/>
              <a:solidFill>
                <a:schemeClr val="tx1"/>
              </a:solidFill>
              <a:effectLst>
                <a:outerShdw blurRad="38100" dist="19050" dir="2700000" algn="tl" rotWithShape="0">
                  <a:schemeClr val="dk1">
                    <a:alpha val="40000"/>
                  </a:schemeClr>
                </a:outerShdw>
              </a:effectLst>
            </a:endParaRPr>
          </a:p>
          <a:p>
            <a:pPr lvl="1"/>
            <a:r>
              <a:rPr lang="en-US" b="1">
                <a:solidFill>
                  <a:schemeClr val="tx1"/>
                </a:solidFill>
              </a:rPr>
              <a:t>Accuracy:</a:t>
            </a:r>
            <a:r>
              <a:rPr lang="en-US">
                <a:solidFill>
                  <a:schemeClr val="tx1"/>
                </a:solidFill>
              </a:rPr>
              <a:t> 68%</a:t>
            </a:r>
          </a:p>
          <a:p>
            <a:pPr lvl="1"/>
            <a:r>
              <a:rPr lang="en-US" b="1">
                <a:solidFill>
                  <a:schemeClr val="tx1"/>
                </a:solidFill>
              </a:rPr>
              <a:t>Precision:</a:t>
            </a:r>
            <a:r>
              <a:rPr lang="en-US">
                <a:solidFill>
                  <a:schemeClr val="tx1"/>
                </a:solidFill>
              </a:rPr>
              <a:t> 65%</a:t>
            </a:r>
          </a:p>
          <a:p>
            <a:pPr lvl="1"/>
            <a:r>
              <a:rPr lang="en-US" b="1">
                <a:solidFill>
                  <a:schemeClr val="tx1"/>
                </a:solidFill>
              </a:rPr>
              <a:t>Recall:</a:t>
            </a:r>
            <a:r>
              <a:rPr lang="en-US">
                <a:solidFill>
                  <a:schemeClr val="tx1"/>
                </a:solidFill>
              </a:rPr>
              <a:t> 78%</a:t>
            </a:r>
          </a:p>
          <a:p>
            <a:pPr lvl="1"/>
            <a:r>
              <a:rPr lang="en-US" b="1">
                <a:solidFill>
                  <a:schemeClr val="tx1"/>
                </a:solidFill>
              </a:rPr>
              <a:t>F1 Score:</a:t>
            </a:r>
            <a:r>
              <a:rPr lang="en-US">
                <a:solidFill>
                  <a:schemeClr val="tx1"/>
                </a:solidFill>
              </a:rPr>
              <a:t> 71%</a:t>
            </a:r>
          </a:p>
        </p:txBody>
      </p:sp>
    </p:spTree>
    <p:extLst>
      <p:ext uri="{BB962C8B-B14F-4D97-AF65-F5344CB8AC3E}">
        <p14:creationId xmlns:p14="http://schemas.microsoft.com/office/powerpoint/2010/main" val="997413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7D740-537D-47CB-D06B-B229E24C3F07}"/>
              </a:ext>
            </a:extLst>
          </p:cNvPr>
          <p:cNvSpPr>
            <a:spLocks noGrp="1"/>
          </p:cNvSpPr>
          <p:nvPr>
            <p:ph type="title"/>
          </p:nvPr>
        </p:nvSpPr>
        <p:spPr/>
        <p:txBody>
          <a:bodyPr anchor="ctr">
            <a:normAutofit/>
          </a:bodyPr>
          <a:lstStyle/>
          <a:p>
            <a:r>
              <a:rPr lang="en-US" sz="4000"/>
              <a:t>Finding the Optimal K:</a:t>
            </a:r>
          </a:p>
        </p:txBody>
      </p:sp>
      <p:pic>
        <p:nvPicPr>
          <p:cNvPr id="6148" name="Picture 4">
            <a:extLst>
              <a:ext uri="{FF2B5EF4-FFF2-40B4-BE49-F238E27FC236}">
                <a16:creationId xmlns:a16="http://schemas.microsoft.com/office/drawing/2014/main" id="{4B44C7BF-2BFC-F18C-0AFE-BB3EC5496E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1535" y="1941513"/>
            <a:ext cx="7888929" cy="4235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4783342"/>
      </p:ext>
    </p:extLst>
  </p:cSld>
  <p:clrMapOvr>
    <a:masterClrMapping/>
  </p:clrMapOvr>
</p:sld>
</file>

<file path=ppt/theme/theme1.xml><?xml version="1.0" encoding="utf-8"?>
<a:theme xmlns:a="http://schemas.openxmlformats.org/drawingml/2006/main" name="FadeVTI">
  <a:themeElements>
    <a:clrScheme name="gradient">
      <a:dk1>
        <a:sysClr val="windowText" lastClr="000000"/>
      </a:dk1>
      <a:lt1>
        <a:sysClr val="window" lastClr="FFFFFF"/>
      </a:lt1>
      <a:dk2>
        <a:srgbClr val="203040"/>
      </a:dk2>
      <a:lt2>
        <a:srgbClr val="ECF0F0"/>
      </a:lt2>
      <a:accent1>
        <a:srgbClr val="00BAC8"/>
      </a:accent1>
      <a:accent2>
        <a:srgbClr val="794DFF"/>
      </a:accent2>
      <a:accent3>
        <a:srgbClr val="00D17D"/>
      </a:accent3>
      <a:accent4>
        <a:srgbClr val="E69500"/>
      </a:accent4>
      <a:accent5>
        <a:srgbClr val="FE5D21"/>
      </a:accent5>
      <a:accent6>
        <a:srgbClr val="DA2A69"/>
      </a:accent6>
      <a:hlink>
        <a:srgbClr val="3E8FF1"/>
      </a:hlink>
      <a:folHlink>
        <a:srgbClr val="939393"/>
      </a:folHlink>
    </a:clrScheme>
    <a:fontScheme name="Custom 49">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deVTI" id="{1194088A-B135-4437-9FD8-7466BBC13A13}" vid="{B787DE2F-1995-45D8-A8E2-6B5CC521AC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2417</Words>
  <Application>Microsoft Macintosh PowerPoint</Application>
  <PresentationFormat>Widescreen</PresentationFormat>
  <Paragraphs>478</Paragraphs>
  <Slides>42</Slides>
  <Notes>30</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__foundersGrotesk_c3e0d2</vt:lpstr>
      <vt:lpstr>Aharoni</vt:lpstr>
      <vt:lpstr>Aptos</vt:lpstr>
      <vt:lpstr>Arial</vt:lpstr>
      <vt:lpstr>Avenir Next LT Pro</vt:lpstr>
      <vt:lpstr>Helvetica</vt:lpstr>
      <vt:lpstr>Symbol</vt:lpstr>
      <vt:lpstr>Times New Roman</vt:lpstr>
      <vt:lpstr>FadeVTI</vt:lpstr>
      <vt:lpstr>Final Project  SCM 516</vt:lpstr>
      <vt:lpstr>Link of our Presentation:</vt:lpstr>
      <vt:lpstr>Objective</vt:lpstr>
      <vt:lpstr>PowerPoint Presentation</vt:lpstr>
      <vt:lpstr>Preprocessing steps:</vt:lpstr>
      <vt:lpstr>Models </vt:lpstr>
      <vt:lpstr>Confusion Matrix for Naïve Bayes</vt:lpstr>
      <vt:lpstr>Confusion Matrix for KNN</vt:lpstr>
      <vt:lpstr>Finding the Optimal K:</vt:lpstr>
      <vt:lpstr>Confusion Matrix for KNN for optimal k=1</vt:lpstr>
      <vt:lpstr>Confusion Matrix for Decision Tree</vt:lpstr>
      <vt:lpstr>Confusion Matrix for Random Forest</vt:lpstr>
      <vt:lpstr>ROC Curve Analysis (for training dataset):</vt:lpstr>
      <vt:lpstr>ROC Curve Analysis (for testing dataset):</vt:lpstr>
      <vt:lpstr>Performance Comparison Evaluating Model Effectiveness</vt:lpstr>
      <vt:lpstr>Classification report of Random Forest</vt:lpstr>
      <vt:lpstr>Let's see how well our model performs on unseen data?</vt:lpstr>
      <vt:lpstr>New dataset:</vt:lpstr>
      <vt:lpstr>Feature Importance using Naïve Bayes</vt:lpstr>
      <vt:lpstr>Importance of Feature (determined using Random Forest):</vt:lpstr>
      <vt:lpstr>Which model performed best?</vt:lpstr>
      <vt:lpstr>New dataset with churn values:</vt:lpstr>
      <vt:lpstr>Are there any signs of overfitting?</vt:lpstr>
      <vt:lpstr>Key Insights from Conditional Probability Analysis of Customer Churn:</vt:lpstr>
      <vt:lpstr>PowerPoint Presentation</vt:lpstr>
      <vt:lpstr>PowerPoint Presentation</vt:lpstr>
      <vt:lpstr>Independent variables:</vt:lpstr>
      <vt:lpstr>Preprocessing steps:</vt:lpstr>
      <vt:lpstr>Equation of the Model:</vt:lpstr>
      <vt:lpstr>Interpretation of the Regression Equation</vt:lpstr>
      <vt:lpstr>Regression model methods:</vt:lpstr>
      <vt:lpstr>Interpretation of R2 and adjusted R2  (using Linear &amp; Polynomial Regression):</vt:lpstr>
      <vt:lpstr>Interpretation of R2 &amp; R2 adjusted values: </vt:lpstr>
      <vt:lpstr>Actual vs Predicted Rent:</vt:lpstr>
      <vt:lpstr>Correlation between Input variables:</vt:lpstr>
      <vt:lpstr>Correlation between Input &amp; Output variable:</vt:lpstr>
      <vt:lpstr>Visualization</vt:lpstr>
      <vt:lpstr>Visualizations for Binary Classification Analysis:</vt:lpstr>
      <vt:lpstr>Visualizations for Binary Classification Analysis:</vt:lpstr>
      <vt:lpstr>Visualizations for Regression Analysis:</vt:lpstr>
      <vt:lpstr>Visualizations for Regression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Akanksha Manohar (Student)</dc:creator>
  <cp:lastModifiedBy>Neha Tiwari (Student)</cp:lastModifiedBy>
  <cp:revision>2</cp:revision>
  <dcterms:created xsi:type="dcterms:W3CDTF">2025-02-25T07:07:36Z</dcterms:created>
  <dcterms:modified xsi:type="dcterms:W3CDTF">2025-06-06T08:48:21Z</dcterms:modified>
</cp:coreProperties>
</file>